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15.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1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notesSlides/notesSlide6.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6" r:id="rId1"/>
  </p:sldMasterIdLst>
  <p:notesMasterIdLst>
    <p:notesMasterId r:id="rId19"/>
  </p:notesMasterIdLst>
  <p:handoutMasterIdLst>
    <p:handoutMasterId r:id="rId20"/>
  </p:handoutMasterIdLst>
  <p:sldIdLst>
    <p:sldId id="280" r:id="rId2"/>
    <p:sldId id="258" r:id="rId3"/>
    <p:sldId id="275" r:id="rId4"/>
    <p:sldId id="262" r:id="rId5"/>
    <p:sldId id="263" r:id="rId6"/>
    <p:sldId id="276" r:id="rId7"/>
    <p:sldId id="264" r:id="rId8"/>
    <p:sldId id="265" r:id="rId9"/>
    <p:sldId id="267" r:id="rId10"/>
    <p:sldId id="268" r:id="rId11"/>
    <p:sldId id="269" r:id="rId12"/>
    <p:sldId id="283" r:id="rId13"/>
    <p:sldId id="270" r:id="rId14"/>
    <p:sldId id="277" r:id="rId15"/>
    <p:sldId id="279" r:id="rId16"/>
    <p:sldId id="273" r:id="rId17"/>
    <p:sldId id="281" r:id="rId18"/>
  </p:sldIdLst>
  <p:sldSz cx="12192000" cy="6858000"/>
  <p:notesSz cx="6858000" cy="9144000"/>
  <p:defaultTextStyle>
    <a:defPPr rtl="0">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49" d="100"/>
          <a:sy n="49" d="100"/>
        </p:scale>
        <p:origin x="648" y="42"/>
      </p:cViewPr>
      <p:guideLst>
        <p:guide orient="horz" pos="2160"/>
        <p:guide pos="3840"/>
      </p:guideLst>
    </p:cSldViewPr>
  </p:slideViewPr>
  <p:notesTextViewPr>
    <p:cViewPr>
      <p:scale>
        <a:sx n="1" d="1"/>
        <a:sy n="1" d="1"/>
      </p:scale>
      <p:origin x="0" y="0"/>
    </p:cViewPr>
  </p:notesTextViewPr>
  <p:notesViewPr>
    <p:cSldViewPr snapToGrid="0">
      <p:cViewPr varScale="1">
        <p:scale>
          <a:sx n="120" d="100"/>
          <a:sy n="120" d="100"/>
        </p:scale>
        <p:origin x="5040"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70D4F437-F1AA-4B74-8237-13E9696831B7}" type="datetime1">
              <a:rPr lang="fr-FR" smtClean="0"/>
              <a:t>29/09/2022</a:t>
            </a:fld>
            <a:endParaRPr lang="en-US" dirty="0"/>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A975D426-A9DD-4244-A2CE-1FB6623742C7}" type="slidenum">
              <a:rPr lang="en-US" smtClean="0"/>
              <a:t>‹N°›</a:t>
            </a:fld>
            <a:endParaRPr lang="en-US"/>
          </a:p>
        </p:txBody>
      </p:sp>
    </p:spTree>
    <p:extLst>
      <p:ext uri="{BB962C8B-B14F-4D97-AF65-F5344CB8AC3E}">
        <p14:creationId xmlns:p14="http://schemas.microsoft.com/office/powerpoint/2010/main" val="882484457"/>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84414848-15FE-446D-A511-7A2DC5C3D5D9}" type="datetime1">
              <a:rPr lang="fr-FR" smtClean="0"/>
              <a:t>29/09/2022</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r"/>
              <a:t>Modifiez les styles du texte du masque</a:t>
            </a:r>
            <a:endParaRPr lang="en-US"/>
          </a:p>
          <a:p>
            <a:pPr lvl="1" rtl="0"/>
            <a:r>
              <a:rPr lang="fr"/>
              <a:t>Deuxième niveau</a:t>
            </a:r>
          </a:p>
          <a:p>
            <a:pPr lvl="2" rtl="0"/>
            <a:r>
              <a:rPr lang="fr"/>
              <a:t>Troisième niveau</a:t>
            </a:r>
          </a:p>
          <a:p>
            <a:pPr lvl="3" rtl="0"/>
            <a:r>
              <a:rPr lang="fr"/>
              <a:t>Quatrième niveau</a:t>
            </a:r>
          </a:p>
          <a:p>
            <a:pPr lvl="4" rtl="0"/>
            <a:r>
              <a:rPr lang="fr"/>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01B41D33-19C8-4450-B3C5-BE83E9C8F0BC}" type="slidenum">
              <a:rPr lang="en-US" smtClean="0"/>
              <a:t>‹N°›</a:t>
            </a:fld>
            <a:endParaRPr lang="en-US"/>
          </a:p>
        </p:txBody>
      </p:sp>
    </p:spTree>
    <p:extLst>
      <p:ext uri="{BB962C8B-B14F-4D97-AF65-F5344CB8AC3E}">
        <p14:creationId xmlns:p14="http://schemas.microsoft.com/office/powerpoint/2010/main" val="3571455252"/>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smtClean="0"/>
          </a:p>
        </p:txBody>
      </p:sp>
      <p:sp>
        <p:nvSpPr>
          <p:cNvPr id="20484" name="Espace réservé du numéro de diapositive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70561" indent="-296369" eaLnBrk="0" hangingPunct="0">
              <a:defRPr>
                <a:solidFill>
                  <a:schemeClr val="tx1"/>
                </a:solidFill>
                <a:latin typeface="Arial" panose="020B0604020202020204" pitchFamily="34" charset="0"/>
                <a:cs typeface="Arial" panose="020B0604020202020204" pitchFamily="34" charset="0"/>
              </a:defRPr>
            </a:lvl2pPr>
            <a:lvl3pPr marL="1185479" indent="-237096" eaLnBrk="0" hangingPunct="0">
              <a:defRPr>
                <a:solidFill>
                  <a:schemeClr val="tx1"/>
                </a:solidFill>
                <a:latin typeface="Arial" panose="020B0604020202020204" pitchFamily="34" charset="0"/>
                <a:cs typeface="Arial" panose="020B0604020202020204" pitchFamily="34" charset="0"/>
              </a:defRPr>
            </a:lvl3pPr>
            <a:lvl4pPr marL="1659670" indent="-237096" eaLnBrk="0" hangingPunct="0">
              <a:defRPr>
                <a:solidFill>
                  <a:schemeClr val="tx1"/>
                </a:solidFill>
                <a:latin typeface="Arial" panose="020B0604020202020204" pitchFamily="34" charset="0"/>
                <a:cs typeface="Arial" panose="020B0604020202020204" pitchFamily="34" charset="0"/>
              </a:defRPr>
            </a:lvl4pPr>
            <a:lvl5pPr marL="2133862" indent="-237096" eaLnBrk="0" hangingPunct="0">
              <a:defRPr>
                <a:solidFill>
                  <a:schemeClr val="tx1"/>
                </a:solidFill>
                <a:latin typeface="Arial" panose="020B0604020202020204" pitchFamily="34" charset="0"/>
                <a:cs typeface="Arial" panose="020B0604020202020204" pitchFamily="34" charset="0"/>
              </a:defRPr>
            </a:lvl5pPr>
            <a:lvl6pPr marL="2608053" indent="-23709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82244" indent="-23709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56436" indent="-23709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30627" indent="-23709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21334B7-5DEB-4D0A-938C-BE05C16750D4}" type="slidenum">
              <a:rPr lang="fr-FR" altLang="fr-FR">
                <a:solidFill>
                  <a:prstClr val="black"/>
                </a:solidFill>
                <a:latin typeface="Calibri" panose="020F0502020204030204" pitchFamily="34" charset="0"/>
              </a:rPr>
              <a:pPr eaLnBrk="1" hangingPunct="1"/>
              <a:t>7</a:t>
            </a:fld>
            <a:endParaRPr lang="fr-FR" altLang="fr-FR">
              <a:solidFill>
                <a:prstClr val="black"/>
              </a:solidFill>
              <a:latin typeface="Calibri" panose="020F0502020204030204" pitchFamily="34" charset="0"/>
            </a:endParaRPr>
          </a:p>
        </p:txBody>
      </p:sp>
    </p:spTree>
    <p:extLst>
      <p:ext uri="{BB962C8B-B14F-4D97-AF65-F5344CB8AC3E}">
        <p14:creationId xmlns:p14="http://schemas.microsoft.com/office/powerpoint/2010/main" val="6270348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smtClean="0"/>
          </a:p>
        </p:txBody>
      </p:sp>
      <p:sp>
        <p:nvSpPr>
          <p:cNvPr id="20484" name="Espace réservé du numéro de diapositive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70561" indent="-296369" eaLnBrk="0" hangingPunct="0">
              <a:defRPr>
                <a:solidFill>
                  <a:schemeClr val="tx1"/>
                </a:solidFill>
                <a:latin typeface="Arial" panose="020B0604020202020204" pitchFamily="34" charset="0"/>
                <a:cs typeface="Arial" panose="020B0604020202020204" pitchFamily="34" charset="0"/>
              </a:defRPr>
            </a:lvl2pPr>
            <a:lvl3pPr marL="1185479" indent="-237096" eaLnBrk="0" hangingPunct="0">
              <a:defRPr>
                <a:solidFill>
                  <a:schemeClr val="tx1"/>
                </a:solidFill>
                <a:latin typeface="Arial" panose="020B0604020202020204" pitchFamily="34" charset="0"/>
                <a:cs typeface="Arial" panose="020B0604020202020204" pitchFamily="34" charset="0"/>
              </a:defRPr>
            </a:lvl3pPr>
            <a:lvl4pPr marL="1659670" indent="-237096" eaLnBrk="0" hangingPunct="0">
              <a:defRPr>
                <a:solidFill>
                  <a:schemeClr val="tx1"/>
                </a:solidFill>
                <a:latin typeface="Arial" panose="020B0604020202020204" pitchFamily="34" charset="0"/>
                <a:cs typeface="Arial" panose="020B0604020202020204" pitchFamily="34" charset="0"/>
              </a:defRPr>
            </a:lvl4pPr>
            <a:lvl5pPr marL="2133862" indent="-237096" eaLnBrk="0" hangingPunct="0">
              <a:defRPr>
                <a:solidFill>
                  <a:schemeClr val="tx1"/>
                </a:solidFill>
                <a:latin typeface="Arial" panose="020B0604020202020204" pitchFamily="34" charset="0"/>
                <a:cs typeface="Arial" panose="020B0604020202020204" pitchFamily="34" charset="0"/>
              </a:defRPr>
            </a:lvl5pPr>
            <a:lvl6pPr marL="2608053" indent="-23709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82244" indent="-23709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56436" indent="-23709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30627" indent="-23709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21334B7-5DEB-4D0A-938C-BE05C16750D4}" type="slidenum">
              <a:rPr lang="fr-FR" altLang="fr-FR">
                <a:solidFill>
                  <a:prstClr val="black"/>
                </a:solidFill>
                <a:latin typeface="Calibri" panose="020F0502020204030204" pitchFamily="34" charset="0"/>
              </a:rPr>
              <a:pPr eaLnBrk="1" hangingPunct="1"/>
              <a:t>8</a:t>
            </a:fld>
            <a:endParaRPr lang="fr-FR" altLang="fr-FR">
              <a:solidFill>
                <a:prstClr val="black"/>
              </a:solidFill>
              <a:latin typeface="Calibri" panose="020F0502020204030204" pitchFamily="34" charset="0"/>
            </a:endParaRPr>
          </a:p>
        </p:txBody>
      </p:sp>
    </p:spTree>
    <p:extLst>
      <p:ext uri="{BB962C8B-B14F-4D97-AF65-F5344CB8AC3E}">
        <p14:creationId xmlns:p14="http://schemas.microsoft.com/office/powerpoint/2010/main" val="13344394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smtClean="0"/>
          </a:p>
        </p:txBody>
      </p:sp>
      <p:sp>
        <p:nvSpPr>
          <p:cNvPr id="20484" name="Espace réservé du numéro de diapositive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70561" indent="-296369" eaLnBrk="0" hangingPunct="0">
              <a:defRPr>
                <a:solidFill>
                  <a:schemeClr val="tx1"/>
                </a:solidFill>
                <a:latin typeface="Arial" panose="020B0604020202020204" pitchFamily="34" charset="0"/>
                <a:cs typeface="Arial" panose="020B0604020202020204" pitchFamily="34" charset="0"/>
              </a:defRPr>
            </a:lvl2pPr>
            <a:lvl3pPr marL="1185479" indent="-237096" eaLnBrk="0" hangingPunct="0">
              <a:defRPr>
                <a:solidFill>
                  <a:schemeClr val="tx1"/>
                </a:solidFill>
                <a:latin typeface="Arial" panose="020B0604020202020204" pitchFamily="34" charset="0"/>
                <a:cs typeface="Arial" panose="020B0604020202020204" pitchFamily="34" charset="0"/>
              </a:defRPr>
            </a:lvl3pPr>
            <a:lvl4pPr marL="1659670" indent="-237096" eaLnBrk="0" hangingPunct="0">
              <a:defRPr>
                <a:solidFill>
                  <a:schemeClr val="tx1"/>
                </a:solidFill>
                <a:latin typeface="Arial" panose="020B0604020202020204" pitchFamily="34" charset="0"/>
                <a:cs typeface="Arial" panose="020B0604020202020204" pitchFamily="34" charset="0"/>
              </a:defRPr>
            </a:lvl4pPr>
            <a:lvl5pPr marL="2133862" indent="-237096" eaLnBrk="0" hangingPunct="0">
              <a:defRPr>
                <a:solidFill>
                  <a:schemeClr val="tx1"/>
                </a:solidFill>
                <a:latin typeface="Arial" panose="020B0604020202020204" pitchFamily="34" charset="0"/>
                <a:cs typeface="Arial" panose="020B0604020202020204" pitchFamily="34" charset="0"/>
              </a:defRPr>
            </a:lvl5pPr>
            <a:lvl6pPr marL="2608053" indent="-23709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82244" indent="-23709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56436" indent="-23709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30627" indent="-23709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21334B7-5DEB-4D0A-938C-BE05C16750D4}" type="slidenum">
              <a:rPr lang="fr-FR" altLang="fr-FR">
                <a:solidFill>
                  <a:prstClr val="black"/>
                </a:solidFill>
                <a:latin typeface="Calibri" panose="020F0502020204030204" pitchFamily="34" charset="0"/>
              </a:rPr>
              <a:pPr eaLnBrk="1" hangingPunct="1"/>
              <a:t>9</a:t>
            </a:fld>
            <a:endParaRPr lang="fr-FR" altLang="fr-FR">
              <a:solidFill>
                <a:prstClr val="black"/>
              </a:solidFill>
              <a:latin typeface="Calibri" panose="020F0502020204030204" pitchFamily="34" charset="0"/>
            </a:endParaRPr>
          </a:p>
        </p:txBody>
      </p:sp>
    </p:spTree>
    <p:extLst>
      <p:ext uri="{BB962C8B-B14F-4D97-AF65-F5344CB8AC3E}">
        <p14:creationId xmlns:p14="http://schemas.microsoft.com/office/powerpoint/2010/main" val="10902665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smtClean="0"/>
          </a:p>
        </p:txBody>
      </p:sp>
      <p:sp>
        <p:nvSpPr>
          <p:cNvPr id="20484" name="Espace réservé du numéro de diapositive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70561" indent="-296369" eaLnBrk="0" hangingPunct="0">
              <a:defRPr>
                <a:solidFill>
                  <a:schemeClr val="tx1"/>
                </a:solidFill>
                <a:latin typeface="Arial" panose="020B0604020202020204" pitchFamily="34" charset="0"/>
                <a:cs typeface="Arial" panose="020B0604020202020204" pitchFamily="34" charset="0"/>
              </a:defRPr>
            </a:lvl2pPr>
            <a:lvl3pPr marL="1185479" indent="-237096" eaLnBrk="0" hangingPunct="0">
              <a:defRPr>
                <a:solidFill>
                  <a:schemeClr val="tx1"/>
                </a:solidFill>
                <a:latin typeface="Arial" panose="020B0604020202020204" pitchFamily="34" charset="0"/>
                <a:cs typeface="Arial" panose="020B0604020202020204" pitchFamily="34" charset="0"/>
              </a:defRPr>
            </a:lvl3pPr>
            <a:lvl4pPr marL="1659670" indent="-237096" eaLnBrk="0" hangingPunct="0">
              <a:defRPr>
                <a:solidFill>
                  <a:schemeClr val="tx1"/>
                </a:solidFill>
                <a:latin typeface="Arial" panose="020B0604020202020204" pitchFamily="34" charset="0"/>
                <a:cs typeface="Arial" panose="020B0604020202020204" pitchFamily="34" charset="0"/>
              </a:defRPr>
            </a:lvl4pPr>
            <a:lvl5pPr marL="2133862" indent="-237096" eaLnBrk="0" hangingPunct="0">
              <a:defRPr>
                <a:solidFill>
                  <a:schemeClr val="tx1"/>
                </a:solidFill>
                <a:latin typeface="Arial" panose="020B0604020202020204" pitchFamily="34" charset="0"/>
                <a:cs typeface="Arial" panose="020B0604020202020204" pitchFamily="34" charset="0"/>
              </a:defRPr>
            </a:lvl5pPr>
            <a:lvl6pPr marL="2608053" indent="-23709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82244" indent="-23709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56436" indent="-23709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30627" indent="-23709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21334B7-5DEB-4D0A-938C-BE05C16750D4}" type="slidenum">
              <a:rPr lang="fr-FR" altLang="fr-FR">
                <a:solidFill>
                  <a:prstClr val="black"/>
                </a:solidFill>
                <a:latin typeface="Calibri" panose="020F0502020204030204" pitchFamily="34" charset="0"/>
              </a:rPr>
              <a:pPr eaLnBrk="1" hangingPunct="1"/>
              <a:t>10</a:t>
            </a:fld>
            <a:endParaRPr lang="fr-FR" altLang="fr-FR">
              <a:solidFill>
                <a:prstClr val="black"/>
              </a:solidFill>
              <a:latin typeface="Calibri" panose="020F0502020204030204" pitchFamily="34" charset="0"/>
            </a:endParaRPr>
          </a:p>
        </p:txBody>
      </p:sp>
    </p:spTree>
    <p:extLst>
      <p:ext uri="{BB962C8B-B14F-4D97-AF65-F5344CB8AC3E}">
        <p14:creationId xmlns:p14="http://schemas.microsoft.com/office/powerpoint/2010/main" val="36780871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smtClean="0"/>
          </a:p>
        </p:txBody>
      </p:sp>
      <p:sp>
        <p:nvSpPr>
          <p:cNvPr id="20484" name="Espace réservé du numéro de diapositive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70561" indent="-296369" eaLnBrk="0" hangingPunct="0">
              <a:defRPr>
                <a:solidFill>
                  <a:schemeClr val="tx1"/>
                </a:solidFill>
                <a:latin typeface="Arial" panose="020B0604020202020204" pitchFamily="34" charset="0"/>
                <a:cs typeface="Arial" panose="020B0604020202020204" pitchFamily="34" charset="0"/>
              </a:defRPr>
            </a:lvl2pPr>
            <a:lvl3pPr marL="1185479" indent="-237096" eaLnBrk="0" hangingPunct="0">
              <a:defRPr>
                <a:solidFill>
                  <a:schemeClr val="tx1"/>
                </a:solidFill>
                <a:latin typeface="Arial" panose="020B0604020202020204" pitchFamily="34" charset="0"/>
                <a:cs typeface="Arial" panose="020B0604020202020204" pitchFamily="34" charset="0"/>
              </a:defRPr>
            </a:lvl3pPr>
            <a:lvl4pPr marL="1659670" indent="-237096" eaLnBrk="0" hangingPunct="0">
              <a:defRPr>
                <a:solidFill>
                  <a:schemeClr val="tx1"/>
                </a:solidFill>
                <a:latin typeface="Arial" panose="020B0604020202020204" pitchFamily="34" charset="0"/>
                <a:cs typeface="Arial" panose="020B0604020202020204" pitchFamily="34" charset="0"/>
              </a:defRPr>
            </a:lvl4pPr>
            <a:lvl5pPr marL="2133862" indent="-237096" eaLnBrk="0" hangingPunct="0">
              <a:defRPr>
                <a:solidFill>
                  <a:schemeClr val="tx1"/>
                </a:solidFill>
                <a:latin typeface="Arial" panose="020B0604020202020204" pitchFamily="34" charset="0"/>
                <a:cs typeface="Arial" panose="020B0604020202020204" pitchFamily="34" charset="0"/>
              </a:defRPr>
            </a:lvl5pPr>
            <a:lvl6pPr marL="2608053" indent="-23709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82244" indent="-23709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56436" indent="-23709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30627" indent="-23709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21334B7-5DEB-4D0A-938C-BE05C16750D4}" type="slidenum">
              <a:rPr lang="fr-FR" altLang="fr-FR">
                <a:solidFill>
                  <a:prstClr val="black"/>
                </a:solidFill>
                <a:latin typeface="Calibri" panose="020F0502020204030204" pitchFamily="34" charset="0"/>
              </a:rPr>
              <a:pPr eaLnBrk="1" hangingPunct="1"/>
              <a:t>11</a:t>
            </a:fld>
            <a:endParaRPr lang="fr-FR" altLang="fr-FR">
              <a:solidFill>
                <a:prstClr val="black"/>
              </a:solidFill>
              <a:latin typeface="Calibri" panose="020F0502020204030204" pitchFamily="34" charset="0"/>
            </a:endParaRPr>
          </a:p>
        </p:txBody>
      </p:sp>
    </p:spTree>
    <p:extLst>
      <p:ext uri="{BB962C8B-B14F-4D97-AF65-F5344CB8AC3E}">
        <p14:creationId xmlns:p14="http://schemas.microsoft.com/office/powerpoint/2010/main" val="9096841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smtClean="0"/>
          </a:p>
        </p:txBody>
      </p:sp>
      <p:sp>
        <p:nvSpPr>
          <p:cNvPr id="20484" name="Espace réservé du numéro de diapositive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70561" indent="-296369" eaLnBrk="0" hangingPunct="0">
              <a:defRPr>
                <a:solidFill>
                  <a:schemeClr val="tx1"/>
                </a:solidFill>
                <a:latin typeface="Arial" panose="020B0604020202020204" pitchFamily="34" charset="0"/>
                <a:cs typeface="Arial" panose="020B0604020202020204" pitchFamily="34" charset="0"/>
              </a:defRPr>
            </a:lvl2pPr>
            <a:lvl3pPr marL="1185479" indent="-237096" eaLnBrk="0" hangingPunct="0">
              <a:defRPr>
                <a:solidFill>
                  <a:schemeClr val="tx1"/>
                </a:solidFill>
                <a:latin typeface="Arial" panose="020B0604020202020204" pitchFamily="34" charset="0"/>
                <a:cs typeface="Arial" panose="020B0604020202020204" pitchFamily="34" charset="0"/>
              </a:defRPr>
            </a:lvl3pPr>
            <a:lvl4pPr marL="1659670" indent="-237096" eaLnBrk="0" hangingPunct="0">
              <a:defRPr>
                <a:solidFill>
                  <a:schemeClr val="tx1"/>
                </a:solidFill>
                <a:latin typeface="Arial" panose="020B0604020202020204" pitchFamily="34" charset="0"/>
                <a:cs typeface="Arial" panose="020B0604020202020204" pitchFamily="34" charset="0"/>
              </a:defRPr>
            </a:lvl4pPr>
            <a:lvl5pPr marL="2133862" indent="-237096" eaLnBrk="0" hangingPunct="0">
              <a:defRPr>
                <a:solidFill>
                  <a:schemeClr val="tx1"/>
                </a:solidFill>
                <a:latin typeface="Arial" panose="020B0604020202020204" pitchFamily="34" charset="0"/>
                <a:cs typeface="Arial" panose="020B0604020202020204" pitchFamily="34" charset="0"/>
              </a:defRPr>
            </a:lvl5pPr>
            <a:lvl6pPr marL="2608053" indent="-23709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82244" indent="-23709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56436" indent="-23709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30627" indent="-23709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21334B7-5DEB-4D0A-938C-BE05C16750D4}" type="slidenum">
              <a:rPr lang="fr-FR" altLang="fr-FR">
                <a:solidFill>
                  <a:prstClr val="black"/>
                </a:solidFill>
                <a:latin typeface="Calibri" panose="020F0502020204030204" pitchFamily="34" charset="0"/>
              </a:rPr>
              <a:pPr eaLnBrk="1" hangingPunct="1"/>
              <a:t>16</a:t>
            </a:fld>
            <a:endParaRPr lang="fr-FR" altLang="fr-FR">
              <a:solidFill>
                <a:prstClr val="black"/>
              </a:solidFill>
              <a:latin typeface="Calibri" panose="020F0502020204030204" pitchFamily="34" charset="0"/>
            </a:endParaRPr>
          </a:p>
        </p:txBody>
      </p:sp>
    </p:spTree>
    <p:extLst>
      <p:ext uri="{BB962C8B-B14F-4D97-AF65-F5344CB8AC3E}">
        <p14:creationId xmlns:p14="http://schemas.microsoft.com/office/powerpoint/2010/main" val="4605597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pPr rtl="0"/>
            <a:fld id="{C0294B78-DAAC-463B-B091-A101E996A149}" type="datetime1">
              <a:rPr lang="fr-FR" smtClean="0"/>
              <a:t>29/09/2022</a:t>
            </a:fld>
            <a:endParaRPr lang="en-US" dirty="0"/>
          </a:p>
        </p:txBody>
      </p:sp>
      <p:sp>
        <p:nvSpPr>
          <p:cNvPr id="5" name="Footer Placeholder 4"/>
          <p:cNvSpPr>
            <a:spLocks noGrp="1"/>
          </p:cNvSpPr>
          <p:nvPr>
            <p:ph type="ftr" sz="quarter" idx="11"/>
          </p:nvPr>
        </p:nvSpPr>
        <p:spPr/>
        <p:txBody>
          <a:bodyPr/>
          <a:lstStyle/>
          <a:p>
            <a:pPr rtl="0"/>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pPr rtl="0"/>
            <a:fld id="{3A98EE3D-8CD1-4C3F-BD1C-C98C9596463C}" type="slidenum">
              <a:rPr lang="en-US" smtClean="0"/>
              <a:t>‹N°›</a:t>
            </a:fld>
            <a:endParaRPr lang="en-US" dirty="0"/>
          </a:p>
        </p:txBody>
      </p:sp>
    </p:spTree>
    <p:extLst>
      <p:ext uri="{BB962C8B-B14F-4D97-AF65-F5344CB8AC3E}">
        <p14:creationId xmlns:p14="http://schemas.microsoft.com/office/powerpoint/2010/main" val="34968805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pPr rtl="0"/>
            <a:fld id="{2C1C7CDD-C03E-4A41-9CEC-389B4FDA6D54}" type="datetime1">
              <a:rPr lang="fr-FR" smtClean="0"/>
              <a:t>29/09/2022</a:t>
            </a:fld>
            <a:endParaRPr lang="en-US" dirty="0"/>
          </a:p>
        </p:txBody>
      </p:sp>
      <p:sp>
        <p:nvSpPr>
          <p:cNvPr id="5" name="Footer Placeholder 4"/>
          <p:cNvSpPr>
            <a:spLocks noGrp="1"/>
          </p:cNvSpPr>
          <p:nvPr>
            <p:ph type="ftr" sz="quarter" idx="11"/>
          </p:nvPr>
        </p:nvSpPr>
        <p:spPr/>
        <p:txBody>
          <a:bodyPr/>
          <a:lstStyle/>
          <a:p>
            <a:pPr rtl="0"/>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rtl="0"/>
            <a:fld id="{3A98EE3D-8CD1-4C3F-BD1C-C98C9596463C}" type="slidenum">
              <a:rPr lang="en-US" smtClean="0"/>
              <a:t>‹N°›</a:t>
            </a:fld>
            <a:endParaRPr lang="en-US" dirty="0"/>
          </a:p>
        </p:txBody>
      </p:sp>
    </p:spTree>
    <p:extLst>
      <p:ext uri="{BB962C8B-B14F-4D97-AF65-F5344CB8AC3E}">
        <p14:creationId xmlns:p14="http://schemas.microsoft.com/office/powerpoint/2010/main" val="1960324982"/>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pPr rtl="0"/>
            <a:fld id="{2C1C7CDD-C03E-4A41-9CEC-389B4FDA6D54}" type="datetime1">
              <a:rPr lang="fr-FR" smtClean="0"/>
              <a:t>29/09/2022</a:t>
            </a:fld>
            <a:endParaRPr lang="en-US" dirty="0"/>
          </a:p>
        </p:txBody>
      </p:sp>
      <p:sp>
        <p:nvSpPr>
          <p:cNvPr id="5" name="Footer Placeholder 4"/>
          <p:cNvSpPr>
            <a:spLocks noGrp="1"/>
          </p:cNvSpPr>
          <p:nvPr>
            <p:ph type="ftr" sz="quarter" idx="11"/>
          </p:nvPr>
        </p:nvSpPr>
        <p:spPr/>
        <p:txBody>
          <a:bodyPr/>
          <a:lstStyle/>
          <a:p>
            <a:pPr rtl="0"/>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rtl="0"/>
            <a:fld id="{3A98EE3D-8CD1-4C3F-BD1C-C98C9596463C}" type="slidenum">
              <a:rPr lang="en-US" smtClean="0"/>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6406400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pPr rtl="0"/>
            <a:fld id="{2C1C7CDD-C03E-4A41-9CEC-389B4FDA6D54}" type="datetime1">
              <a:rPr lang="fr-FR" smtClean="0"/>
              <a:t>29/09/2022</a:t>
            </a:fld>
            <a:endParaRPr lang="en-US" dirty="0"/>
          </a:p>
        </p:txBody>
      </p:sp>
      <p:sp>
        <p:nvSpPr>
          <p:cNvPr id="6" name="Footer Placeholder 5"/>
          <p:cNvSpPr>
            <a:spLocks noGrp="1"/>
          </p:cNvSpPr>
          <p:nvPr>
            <p:ph type="ftr" sz="quarter" idx="11"/>
          </p:nvPr>
        </p:nvSpPr>
        <p:spPr/>
        <p:txBody>
          <a:bodyPr/>
          <a:lstStyle/>
          <a:p>
            <a:pPr rtl="0"/>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rtl="0"/>
            <a:fld id="{3A98EE3D-8CD1-4C3F-BD1C-C98C9596463C}" type="slidenum">
              <a:rPr lang="en-US" smtClean="0"/>
              <a:t>‹N°›</a:t>
            </a:fld>
            <a:endParaRPr lang="en-US" dirty="0"/>
          </a:p>
        </p:txBody>
      </p:sp>
    </p:spTree>
    <p:extLst>
      <p:ext uri="{BB962C8B-B14F-4D97-AF65-F5344CB8AC3E}">
        <p14:creationId xmlns:p14="http://schemas.microsoft.com/office/powerpoint/2010/main" val="368290579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pPr rtl="0"/>
            <a:fld id="{2C1C7CDD-C03E-4A41-9CEC-389B4FDA6D54}" type="datetime1">
              <a:rPr lang="fr-FR" smtClean="0"/>
              <a:t>29/09/2022</a:t>
            </a:fld>
            <a:endParaRPr lang="en-US" dirty="0"/>
          </a:p>
        </p:txBody>
      </p:sp>
      <p:sp>
        <p:nvSpPr>
          <p:cNvPr id="6" name="Footer Placeholder 5"/>
          <p:cNvSpPr>
            <a:spLocks noGrp="1"/>
          </p:cNvSpPr>
          <p:nvPr>
            <p:ph type="ftr" sz="quarter" idx="11"/>
          </p:nvPr>
        </p:nvSpPr>
        <p:spPr/>
        <p:txBody>
          <a:bodyPr/>
          <a:lstStyle/>
          <a:p>
            <a:pPr rtl="0"/>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rtl="0"/>
            <a:fld id="{3A98EE3D-8CD1-4C3F-BD1C-C98C9596463C}" type="slidenum">
              <a:rPr lang="en-US" smtClean="0"/>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85789411"/>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pPr rtl="0"/>
            <a:fld id="{2C1C7CDD-C03E-4A41-9CEC-389B4FDA6D54}" type="datetime1">
              <a:rPr lang="fr-FR" smtClean="0"/>
              <a:t>29/09/2022</a:t>
            </a:fld>
            <a:endParaRPr lang="en-US" dirty="0"/>
          </a:p>
        </p:txBody>
      </p:sp>
      <p:sp>
        <p:nvSpPr>
          <p:cNvPr id="6" name="Footer Placeholder 5"/>
          <p:cNvSpPr>
            <a:spLocks noGrp="1"/>
          </p:cNvSpPr>
          <p:nvPr>
            <p:ph type="ftr" sz="quarter" idx="11"/>
          </p:nvPr>
        </p:nvSpPr>
        <p:spPr/>
        <p:txBody>
          <a:bodyPr/>
          <a:lstStyle/>
          <a:p>
            <a:pPr rtl="0"/>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rtl="0"/>
            <a:fld id="{3A98EE3D-8CD1-4C3F-BD1C-C98C9596463C}" type="slidenum">
              <a:rPr lang="en-US" smtClean="0"/>
              <a:t>‹N°›</a:t>
            </a:fld>
            <a:endParaRPr lang="en-US" dirty="0"/>
          </a:p>
        </p:txBody>
      </p:sp>
    </p:spTree>
    <p:extLst>
      <p:ext uri="{BB962C8B-B14F-4D97-AF65-F5344CB8AC3E}">
        <p14:creationId xmlns:p14="http://schemas.microsoft.com/office/powerpoint/2010/main" val="1879178489"/>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pPr rtl="0"/>
            <a:fld id="{50249CF2-1165-4AE9-9226-FD30BB5052F8}" type="datetime1">
              <a:rPr lang="fr-FR" smtClean="0"/>
              <a:t>29/09/2022</a:t>
            </a:fld>
            <a:endParaRPr lang="en-US" dirty="0"/>
          </a:p>
        </p:txBody>
      </p:sp>
      <p:sp>
        <p:nvSpPr>
          <p:cNvPr id="5" name="Footer Placeholder 4"/>
          <p:cNvSpPr>
            <a:spLocks noGrp="1"/>
          </p:cNvSpPr>
          <p:nvPr>
            <p:ph type="ftr" sz="quarter" idx="11"/>
          </p:nvPr>
        </p:nvSpPr>
        <p:spPr/>
        <p:txBody>
          <a:bodyPr/>
          <a:lstStyle/>
          <a:p>
            <a:pPr rtl="0"/>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rtl="0"/>
            <a:fld id="{3A98EE3D-8CD1-4C3F-BD1C-C98C9596463C}" type="slidenum">
              <a:rPr lang="en-US" smtClean="0"/>
              <a:t>‹N°›</a:t>
            </a:fld>
            <a:endParaRPr lang="en-US" dirty="0"/>
          </a:p>
        </p:txBody>
      </p:sp>
    </p:spTree>
    <p:extLst>
      <p:ext uri="{BB962C8B-B14F-4D97-AF65-F5344CB8AC3E}">
        <p14:creationId xmlns:p14="http://schemas.microsoft.com/office/powerpoint/2010/main" val="10603104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pPr rtl="0"/>
            <a:fld id="{97CDB78B-EAA6-46DC-B39F-2F3FB5AEC7FC}" type="datetime1">
              <a:rPr lang="fr-FR" smtClean="0"/>
              <a:t>29/09/2022</a:t>
            </a:fld>
            <a:endParaRPr lang="en-US" dirty="0"/>
          </a:p>
        </p:txBody>
      </p:sp>
      <p:sp>
        <p:nvSpPr>
          <p:cNvPr id="5" name="Footer Placeholder 4"/>
          <p:cNvSpPr>
            <a:spLocks noGrp="1"/>
          </p:cNvSpPr>
          <p:nvPr>
            <p:ph type="ftr" sz="quarter" idx="11"/>
          </p:nvPr>
        </p:nvSpPr>
        <p:spPr/>
        <p:txBody>
          <a:bodyPr/>
          <a:lstStyle/>
          <a:p>
            <a:pPr rtl="0"/>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rtl="0"/>
            <a:fld id="{3A98EE3D-8CD1-4C3F-BD1C-C98C9596463C}" type="slidenum">
              <a:rPr lang="en-US" smtClean="0"/>
              <a:t>‹N°›</a:t>
            </a:fld>
            <a:endParaRPr lang="en-US" dirty="0"/>
          </a:p>
        </p:txBody>
      </p:sp>
    </p:spTree>
    <p:extLst>
      <p:ext uri="{BB962C8B-B14F-4D97-AF65-F5344CB8AC3E}">
        <p14:creationId xmlns:p14="http://schemas.microsoft.com/office/powerpoint/2010/main" val="355310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pPr rtl="0"/>
            <a:fld id="{6672F567-AA28-46DC-8D65-90D20537C962}" type="datetime1">
              <a:rPr lang="fr-FR" smtClean="0"/>
              <a:t>29/09/2022</a:t>
            </a:fld>
            <a:endParaRPr lang="en-US" dirty="0"/>
          </a:p>
        </p:txBody>
      </p:sp>
      <p:sp>
        <p:nvSpPr>
          <p:cNvPr id="5" name="Footer Placeholder 4"/>
          <p:cNvSpPr>
            <a:spLocks noGrp="1"/>
          </p:cNvSpPr>
          <p:nvPr>
            <p:ph type="ftr" sz="quarter" idx="11"/>
          </p:nvPr>
        </p:nvSpPr>
        <p:spPr/>
        <p:txBody>
          <a:bodyPr/>
          <a:lstStyle/>
          <a:p>
            <a:pPr rtl="0"/>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rtl="0"/>
            <a:fld id="{3A98EE3D-8CD1-4C3F-BD1C-C98C9596463C}" type="slidenum">
              <a:rPr lang="en-US" smtClean="0"/>
              <a:t>‹N°›</a:t>
            </a:fld>
            <a:endParaRPr lang="en-US" dirty="0"/>
          </a:p>
        </p:txBody>
      </p:sp>
    </p:spTree>
    <p:extLst>
      <p:ext uri="{BB962C8B-B14F-4D97-AF65-F5344CB8AC3E}">
        <p14:creationId xmlns:p14="http://schemas.microsoft.com/office/powerpoint/2010/main" val="2259051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pPr rtl="0"/>
            <a:fld id="{2C1C7CDD-C03E-4A41-9CEC-389B4FDA6D54}" type="datetime1">
              <a:rPr lang="fr-FR" smtClean="0"/>
              <a:t>29/09/2022</a:t>
            </a:fld>
            <a:endParaRPr lang="en-US" dirty="0"/>
          </a:p>
        </p:txBody>
      </p:sp>
      <p:sp>
        <p:nvSpPr>
          <p:cNvPr id="5" name="Footer Placeholder 4"/>
          <p:cNvSpPr>
            <a:spLocks noGrp="1"/>
          </p:cNvSpPr>
          <p:nvPr>
            <p:ph type="ftr" sz="quarter" idx="11"/>
          </p:nvPr>
        </p:nvSpPr>
        <p:spPr/>
        <p:txBody>
          <a:bodyPr/>
          <a:lstStyle/>
          <a:p>
            <a:pPr rtl="0"/>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rtl="0"/>
            <a:fld id="{3A98EE3D-8CD1-4C3F-BD1C-C98C9596463C}" type="slidenum">
              <a:rPr lang="en-US" smtClean="0"/>
              <a:t>‹N°›</a:t>
            </a:fld>
            <a:endParaRPr lang="en-US" dirty="0"/>
          </a:p>
        </p:txBody>
      </p:sp>
    </p:spTree>
    <p:extLst>
      <p:ext uri="{BB962C8B-B14F-4D97-AF65-F5344CB8AC3E}">
        <p14:creationId xmlns:p14="http://schemas.microsoft.com/office/powerpoint/2010/main" val="2783202870"/>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pPr rtl="0"/>
            <a:fld id="{70EB465D-77CF-4B2F-960D-6F0DC9C04909}" type="datetime1">
              <a:rPr lang="fr-FR" smtClean="0"/>
              <a:t>29/09/2022</a:t>
            </a:fld>
            <a:endParaRPr lang="en-US" dirty="0"/>
          </a:p>
        </p:txBody>
      </p:sp>
      <p:sp>
        <p:nvSpPr>
          <p:cNvPr id="6" name="Footer Placeholder 5"/>
          <p:cNvSpPr>
            <a:spLocks noGrp="1"/>
          </p:cNvSpPr>
          <p:nvPr>
            <p:ph type="ftr" sz="quarter" idx="11"/>
          </p:nvPr>
        </p:nvSpPr>
        <p:spPr/>
        <p:txBody>
          <a:bodyPr/>
          <a:lstStyle/>
          <a:p>
            <a:pPr rtl="0"/>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pPr rtl="0"/>
            <a:fld id="{3A98EE3D-8CD1-4C3F-BD1C-C98C9596463C}" type="slidenum">
              <a:rPr lang="en-US" smtClean="0"/>
              <a:t>‹N°›</a:t>
            </a:fld>
            <a:endParaRPr lang="en-US" dirty="0"/>
          </a:p>
        </p:txBody>
      </p:sp>
    </p:spTree>
    <p:extLst>
      <p:ext uri="{BB962C8B-B14F-4D97-AF65-F5344CB8AC3E}">
        <p14:creationId xmlns:p14="http://schemas.microsoft.com/office/powerpoint/2010/main" val="3040112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pPr rtl="0"/>
            <a:fld id="{05A0D6A2-E659-4078-8350-27D037C0BDF4}" type="datetime1">
              <a:rPr lang="fr-FR" smtClean="0"/>
              <a:t>29/09/2022</a:t>
            </a:fld>
            <a:endParaRPr lang="en-US" dirty="0"/>
          </a:p>
        </p:txBody>
      </p:sp>
      <p:sp>
        <p:nvSpPr>
          <p:cNvPr id="8" name="Footer Placeholder 7"/>
          <p:cNvSpPr>
            <a:spLocks noGrp="1"/>
          </p:cNvSpPr>
          <p:nvPr>
            <p:ph type="ftr" sz="quarter" idx="11"/>
          </p:nvPr>
        </p:nvSpPr>
        <p:spPr/>
        <p:txBody>
          <a:bodyPr/>
          <a:lstStyle/>
          <a:p>
            <a:pPr rtl="0"/>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pPr rtl="0"/>
            <a:fld id="{3A98EE3D-8CD1-4C3F-BD1C-C98C9596463C}" type="slidenum">
              <a:rPr lang="en-US" smtClean="0"/>
              <a:t>‹N°›</a:t>
            </a:fld>
            <a:endParaRPr lang="en-US" dirty="0"/>
          </a:p>
        </p:txBody>
      </p:sp>
    </p:spTree>
    <p:extLst>
      <p:ext uri="{BB962C8B-B14F-4D97-AF65-F5344CB8AC3E}">
        <p14:creationId xmlns:p14="http://schemas.microsoft.com/office/powerpoint/2010/main" val="4190808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pPr rtl="0"/>
            <a:fld id="{2C1C7CDD-C03E-4A41-9CEC-389B4FDA6D54}" type="datetime1">
              <a:rPr lang="fr-FR" smtClean="0"/>
              <a:t>29/09/2022</a:t>
            </a:fld>
            <a:endParaRPr lang="en-US" dirty="0"/>
          </a:p>
        </p:txBody>
      </p:sp>
      <p:sp>
        <p:nvSpPr>
          <p:cNvPr id="4" name="Footer Placeholder 3"/>
          <p:cNvSpPr>
            <a:spLocks noGrp="1"/>
          </p:cNvSpPr>
          <p:nvPr>
            <p:ph type="ftr" sz="quarter" idx="11"/>
          </p:nvPr>
        </p:nvSpPr>
        <p:spPr/>
        <p:txBody>
          <a:bodyPr/>
          <a:lstStyle/>
          <a:p>
            <a:pPr rtl="0"/>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rtl="0"/>
            <a:fld id="{3A98EE3D-8CD1-4C3F-BD1C-C98C9596463C}" type="slidenum">
              <a:rPr lang="en-US" smtClean="0"/>
              <a:t>‹N°›</a:t>
            </a:fld>
            <a:endParaRPr lang="en-US" dirty="0"/>
          </a:p>
        </p:txBody>
      </p:sp>
    </p:spTree>
    <p:extLst>
      <p:ext uri="{BB962C8B-B14F-4D97-AF65-F5344CB8AC3E}">
        <p14:creationId xmlns:p14="http://schemas.microsoft.com/office/powerpoint/2010/main" val="2406701621"/>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0"/>
            <a:fld id="{B16DDB42-62F8-435A-95A6-2BB9BABB731A}" type="datetime1">
              <a:rPr lang="fr-FR" smtClean="0"/>
              <a:t>29/09/2022</a:t>
            </a:fld>
            <a:endParaRPr lang="en-US" dirty="0"/>
          </a:p>
        </p:txBody>
      </p:sp>
      <p:sp>
        <p:nvSpPr>
          <p:cNvPr id="3" name="Footer Placeholder 2"/>
          <p:cNvSpPr>
            <a:spLocks noGrp="1"/>
          </p:cNvSpPr>
          <p:nvPr>
            <p:ph type="ftr" sz="quarter" idx="11"/>
          </p:nvPr>
        </p:nvSpPr>
        <p:spPr/>
        <p:txBody>
          <a:bodyPr/>
          <a:lstStyle/>
          <a:p>
            <a:pPr rtl="0"/>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rtl="0"/>
            <a:fld id="{3A98EE3D-8CD1-4C3F-BD1C-C98C9596463C}" type="slidenum">
              <a:rPr lang="en-US" smtClean="0"/>
              <a:t>‹N°›</a:t>
            </a:fld>
            <a:endParaRPr lang="en-US" dirty="0"/>
          </a:p>
        </p:txBody>
      </p:sp>
    </p:spTree>
    <p:extLst>
      <p:ext uri="{BB962C8B-B14F-4D97-AF65-F5344CB8AC3E}">
        <p14:creationId xmlns:p14="http://schemas.microsoft.com/office/powerpoint/2010/main" val="3315849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pPr rtl="0"/>
            <a:fld id="{1AC3A063-329D-4B27-9901-E229612E9569}" type="datetime1">
              <a:rPr lang="fr-FR" smtClean="0"/>
              <a:t>29/09/2022</a:t>
            </a:fld>
            <a:endParaRPr lang="en-US" dirty="0"/>
          </a:p>
        </p:txBody>
      </p:sp>
      <p:sp>
        <p:nvSpPr>
          <p:cNvPr id="6" name="Footer Placeholder 5"/>
          <p:cNvSpPr>
            <a:spLocks noGrp="1"/>
          </p:cNvSpPr>
          <p:nvPr>
            <p:ph type="ftr" sz="quarter" idx="11"/>
          </p:nvPr>
        </p:nvSpPr>
        <p:spPr/>
        <p:txBody>
          <a:bodyPr/>
          <a:lstStyle/>
          <a:p>
            <a:pPr rtl="0"/>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rtl="0"/>
            <a:fld id="{3A98EE3D-8CD1-4C3F-BD1C-C98C9596463C}" type="slidenum">
              <a:rPr lang="en-US" smtClean="0"/>
              <a:pPr/>
              <a:t>‹N°›</a:t>
            </a:fld>
            <a:endParaRPr lang="en-US" dirty="0"/>
          </a:p>
        </p:txBody>
      </p:sp>
    </p:spTree>
    <p:extLst>
      <p:ext uri="{BB962C8B-B14F-4D97-AF65-F5344CB8AC3E}">
        <p14:creationId xmlns:p14="http://schemas.microsoft.com/office/powerpoint/2010/main" val="676287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pPr rtl="0"/>
            <a:fld id="{7FC4244B-74F2-48D7-A0A9-57D6DA7E2354}" type="datetime1">
              <a:rPr lang="fr-FR" smtClean="0"/>
              <a:t>29/09/2022</a:t>
            </a:fld>
            <a:endParaRPr lang="en-US" dirty="0"/>
          </a:p>
        </p:txBody>
      </p:sp>
      <p:sp>
        <p:nvSpPr>
          <p:cNvPr id="6" name="Footer Placeholder 5"/>
          <p:cNvSpPr>
            <a:spLocks noGrp="1"/>
          </p:cNvSpPr>
          <p:nvPr>
            <p:ph type="ftr" sz="quarter" idx="11"/>
          </p:nvPr>
        </p:nvSpPr>
        <p:spPr/>
        <p:txBody>
          <a:bodyPr/>
          <a:lstStyle/>
          <a:p>
            <a:pPr algn="l" rtl="0"/>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rtl="0"/>
            <a:fld id="{3A98EE3D-8CD1-4C3F-BD1C-C98C9596463C}" type="slidenum">
              <a:rPr lang="en-US" smtClean="0"/>
              <a:t>‹N°›</a:t>
            </a:fld>
            <a:endParaRPr lang="en-US" dirty="0"/>
          </a:p>
        </p:txBody>
      </p:sp>
    </p:spTree>
    <p:extLst>
      <p:ext uri="{BB962C8B-B14F-4D97-AF65-F5344CB8AC3E}">
        <p14:creationId xmlns:p14="http://schemas.microsoft.com/office/powerpoint/2010/main" val="3580287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rtl="0"/>
            <a:fld id="{2C1C7CDD-C03E-4A41-9CEC-389B4FDA6D54}" type="datetime1">
              <a:rPr lang="fr-FR" smtClean="0"/>
              <a:t>29/09/2022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rtl="0"/>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pPr rtl="0"/>
            <a:fld id="{3A98EE3D-8CD1-4C3F-BD1C-C98C9596463C}" type="slidenum">
              <a:rPr lang="en-US" smtClean="0"/>
              <a:t>‹N°›</a:t>
            </a:fld>
            <a:endParaRPr lang="en-US" dirty="0"/>
          </a:p>
        </p:txBody>
      </p:sp>
    </p:spTree>
    <p:extLst>
      <p:ext uri="{BB962C8B-B14F-4D97-AF65-F5344CB8AC3E}">
        <p14:creationId xmlns:p14="http://schemas.microsoft.com/office/powerpoint/2010/main" val="2360535025"/>
      </p:ext>
    </p:extLst>
  </p:cSld>
  <p:clrMap bg1="lt1" tx1="dk1" bg2="lt2" tx2="dk2" accent1="accent1" accent2="accent2" accent3="accent3" accent4="accent4" accent5="accent5" accent6="accent6" hlink="hlink" folHlink="folHlink"/>
  <p:sldLayoutIdLst>
    <p:sldLayoutId id="2147483917" r:id="rId1"/>
    <p:sldLayoutId id="2147483918" r:id="rId2"/>
    <p:sldLayoutId id="2147483919" r:id="rId3"/>
    <p:sldLayoutId id="2147483920" r:id="rId4"/>
    <p:sldLayoutId id="2147483921" r:id="rId5"/>
    <p:sldLayoutId id="2147483922" r:id="rId6"/>
    <p:sldLayoutId id="2147483923" r:id="rId7"/>
    <p:sldLayoutId id="2147483924" r:id="rId8"/>
    <p:sldLayoutId id="2147483925" r:id="rId9"/>
    <p:sldLayoutId id="2147483926" r:id="rId10"/>
    <p:sldLayoutId id="2147483927" r:id="rId11"/>
    <p:sldLayoutId id="2147483928" r:id="rId12"/>
    <p:sldLayoutId id="2147483929" r:id="rId13"/>
    <p:sldLayoutId id="2147483930" r:id="rId14"/>
    <p:sldLayoutId id="2147483931" r:id="rId15"/>
    <p:sldLayoutId id="2147483932"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1143001" y="169863"/>
            <a:ext cx="8791575" cy="1371600"/>
          </a:xfrm>
        </p:spPr>
        <p:txBody>
          <a:bodyPr/>
          <a:lstStyle/>
          <a:p>
            <a:pPr algn="ctr"/>
            <a:r>
              <a:rPr lang="fr-FR" sz="2000" b="1" dirty="0"/>
              <a:t>Atelier de renforcement de capacités en matière d’évaluation environnementale et sociale :</a:t>
            </a:r>
            <a:br>
              <a:rPr lang="fr-FR" sz="2000" b="1" dirty="0"/>
            </a:br>
            <a:r>
              <a:rPr lang="fr-FR" sz="2000" b="1" i="1" dirty="0"/>
              <a:t>Cas du secteur minier au Niger</a:t>
            </a:r>
            <a:r>
              <a:rPr lang="fr-FR" sz="2000" b="1" dirty="0"/>
              <a:t/>
            </a:r>
            <a:br>
              <a:rPr lang="fr-FR" sz="2000" b="1" dirty="0"/>
            </a:br>
            <a:endParaRPr lang="fr-FR" sz="2000" b="1" dirty="0"/>
          </a:p>
        </p:txBody>
      </p:sp>
      <p:sp>
        <p:nvSpPr>
          <p:cNvPr id="3" name="Espace réservé du texte 2"/>
          <p:cNvSpPr>
            <a:spLocks noGrp="1"/>
          </p:cNvSpPr>
          <p:nvPr>
            <p:ph type="body" idx="4294967295"/>
          </p:nvPr>
        </p:nvSpPr>
        <p:spPr>
          <a:xfrm>
            <a:off x="1143001" y="5068889"/>
            <a:ext cx="4506913" cy="706437"/>
          </a:xfrm>
        </p:spPr>
        <p:txBody>
          <a:bodyPr>
            <a:normAutofit/>
          </a:bodyPr>
          <a:lstStyle/>
          <a:p>
            <a:pPr algn="just"/>
            <a:r>
              <a:rPr lang="fr-FR" b="1" dirty="0" smtClean="0"/>
              <a:t>LT COL</a:t>
            </a:r>
            <a:r>
              <a:rPr lang="fr-FR" b="1" dirty="0" smtClean="0"/>
              <a:t> </a:t>
            </a:r>
            <a:r>
              <a:rPr lang="fr-FR" b="1" dirty="0"/>
              <a:t>BAZI HADIDJATOU </a:t>
            </a:r>
            <a:r>
              <a:rPr lang="fr-FR" b="1" dirty="0" smtClean="0"/>
              <a:t>ISSOUFOU      </a:t>
            </a:r>
            <a:endParaRPr lang="fr-FR" b="1" dirty="0"/>
          </a:p>
        </p:txBody>
      </p:sp>
      <p:sp>
        <p:nvSpPr>
          <p:cNvPr id="4" name="ZoneTexte 3"/>
          <p:cNvSpPr txBox="1"/>
          <p:nvPr/>
        </p:nvSpPr>
        <p:spPr>
          <a:xfrm>
            <a:off x="6396653" y="5237259"/>
            <a:ext cx="4095135" cy="369332"/>
          </a:xfrm>
          <a:prstGeom prst="rect">
            <a:avLst/>
          </a:prstGeom>
          <a:noFill/>
        </p:spPr>
        <p:txBody>
          <a:bodyPr wrap="square" rtlCol="0">
            <a:spAutoFit/>
          </a:bodyPr>
          <a:lstStyle/>
          <a:p>
            <a:pPr lvl="2" algn="just"/>
            <a:r>
              <a:rPr lang="fr-FR" b="1" dirty="0">
                <a:solidFill>
                  <a:srgbClr val="FF0000"/>
                </a:solidFill>
              </a:rPr>
              <a:t>NIAMEY NIGER</a:t>
            </a:r>
          </a:p>
        </p:txBody>
      </p:sp>
      <p:sp>
        <p:nvSpPr>
          <p:cNvPr id="5" name="Espace réservé du texte 2"/>
          <p:cNvSpPr txBox="1">
            <a:spLocks/>
          </p:cNvSpPr>
          <p:nvPr/>
        </p:nvSpPr>
        <p:spPr>
          <a:xfrm>
            <a:off x="1443446" y="2024744"/>
            <a:ext cx="9157064" cy="1293223"/>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Arial"/>
                <a:ea typeface="+mn-ea"/>
                <a:cs typeface="Arial"/>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Arial"/>
                <a:ea typeface="+mn-ea"/>
                <a:cs typeface="Arial"/>
              </a:defRPr>
            </a:lvl2pPr>
            <a:lvl3pPr marL="914400" indent="0" algn="l" defTabSz="914400" rtl="0" eaLnBrk="1" latinLnBrk="0" hangingPunct="1">
              <a:lnSpc>
                <a:spcPct val="90000"/>
              </a:lnSpc>
              <a:spcBef>
                <a:spcPts val="500"/>
              </a:spcBef>
              <a:buFont typeface="Arial" panose="020B0604020202020204" pitchFamily="34" charset="0"/>
              <a:buNone/>
              <a:tabLst/>
              <a:defRPr sz="1800" kern="1200">
                <a:solidFill>
                  <a:schemeClr val="tx1">
                    <a:tint val="75000"/>
                  </a:schemeClr>
                </a:solidFill>
                <a:latin typeface="Arial"/>
                <a:ea typeface="+mn-ea"/>
                <a:cs typeface="Arial"/>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Arial"/>
                <a:ea typeface="+mn-ea"/>
                <a:cs typeface="Arial"/>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Arial"/>
                <a:ea typeface="+mn-ea"/>
                <a:cs typeface="Arial"/>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just"/>
            <a:endParaRPr lang="fr-FR" dirty="0"/>
          </a:p>
          <a:p>
            <a:pPr algn="ctr"/>
            <a:r>
              <a:rPr lang="fr-FR" b="1" dirty="0" smtClean="0">
                <a:solidFill>
                  <a:srgbClr val="0000FF"/>
                </a:solidFill>
              </a:rPr>
              <a:t>TEXTES ENCADRANT LES PRODUITS CHIMIQUES</a:t>
            </a:r>
            <a:endParaRPr lang="fr-FR" b="1" dirty="0">
              <a:solidFill>
                <a:srgbClr val="0000FF"/>
              </a:solidFill>
            </a:endParaRPr>
          </a:p>
        </p:txBody>
      </p:sp>
    </p:spTree>
    <p:extLst>
      <p:ext uri="{BB962C8B-B14F-4D97-AF65-F5344CB8AC3E}">
        <p14:creationId xmlns:p14="http://schemas.microsoft.com/office/powerpoint/2010/main" val="27277146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extLst>
              <p:ext uri="{D42A27DB-BD31-4B8C-83A1-F6EECF244321}">
                <p14:modId xmlns:p14="http://schemas.microsoft.com/office/powerpoint/2010/main" val="2830031066"/>
              </p:ext>
            </p:extLst>
          </p:nvPr>
        </p:nvGraphicFramePr>
        <p:xfrm>
          <a:off x="117568" y="169816"/>
          <a:ext cx="11926387" cy="6605086"/>
        </p:xfrm>
        <a:graphic>
          <a:graphicData uri="http://schemas.openxmlformats.org/drawingml/2006/table">
            <a:tbl>
              <a:tblPr firstRow="1" firstCol="1" bandRow="1">
                <a:tableStyleId>{5C22544A-7EE6-4342-B048-85BDC9FD1C3A}</a:tableStyleId>
              </a:tblPr>
              <a:tblGrid>
                <a:gridCol w="2390583">
                  <a:extLst>
                    <a:ext uri="{9D8B030D-6E8A-4147-A177-3AD203B41FA5}">
                      <a16:colId xmlns:a16="http://schemas.microsoft.com/office/drawing/2014/main" val="3207226124"/>
                    </a:ext>
                  </a:extLst>
                </a:gridCol>
                <a:gridCol w="3999022">
                  <a:extLst>
                    <a:ext uri="{9D8B030D-6E8A-4147-A177-3AD203B41FA5}">
                      <a16:colId xmlns:a16="http://schemas.microsoft.com/office/drawing/2014/main" val="4239777191"/>
                    </a:ext>
                  </a:extLst>
                </a:gridCol>
                <a:gridCol w="2742903">
                  <a:extLst>
                    <a:ext uri="{9D8B030D-6E8A-4147-A177-3AD203B41FA5}">
                      <a16:colId xmlns:a16="http://schemas.microsoft.com/office/drawing/2014/main" val="24518540"/>
                    </a:ext>
                  </a:extLst>
                </a:gridCol>
                <a:gridCol w="2793879">
                  <a:extLst>
                    <a:ext uri="{9D8B030D-6E8A-4147-A177-3AD203B41FA5}">
                      <a16:colId xmlns:a16="http://schemas.microsoft.com/office/drawing/2014/main" val="650257927"/>
                    </a:ext>
                  </a:extLst>
                </a:gridCol>
              </a:tblGrid>
              <a:tr h="376470">
                <a:tc>
                  <a:txBody>
                    <a:bodyPr/>
                    <a:lstStyle/>
                    <a:p>
                      <a:pPr>
                        <a:lnSpc>
                          <a:spcPct val="107000"/>
                        </a:lnSpc>
                        <a:spcBef>
                          <a:spcPts val="500"/>
                        </a:spcBef>
                        <a:spcAft>
                          <a:spcPts val="500"/>
                        </a:spcAft>
                      </a:pPr>
                      <a:r>
                        <a:rPr lang="fr-FR" sz="1200" dirty="0">
                          <a:solidFill>
                            <a:schemeClr val="tx1"/>
                          </a:solidFill>
                          <a:effectLst/>
                        </a:rPr>
                        <a:t>Types d’institution</a:t>
                      </a:r>
                      <a:endParaRPr lang="fr-FR"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588" marR="575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nSpc>
                          <a:spcPct val="107000"/>
                        </a:lnSpc>
                        <a:spcBef>
                          <a:spcPts val="500"/>
                        </a:spcBef>
                        <a:spcAft>
                          <a:spcPts val="500"/>
                        </a:spcAft>
                      </a:pPr>
                      <a:r>
                        <a:rPr lang="fr-FR" sz="1200" dirty="0">
                          <a:solidFill>
                            <a:schemeClr val="tx1"/>
                          </a:solidFill>
                          <a:effectLst/>
                        </a:rPr>
                        <a:t>Institutions</a:t>
                      </a:r>
                      <a:endParaRPr lang="fr-FR"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588" marR="575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nSpc>
                          <a:spcPct val="107000"/>
                        </a:lnSpc>
                        <a:spcBef>
                          <a:spcPts val="500"/>
                        </a:spcBef>
                        <a:spcAft>
                          <a:spcPts val="500"/>
                        </a:spcAft>
                      </a:pPr>
                      <a:r>
                        <a:rPr lang="fr-FR" sz="1200" dirty="0">
                          <a:solidFill>
                            <a:schemeClr val="tx1"/>
                          </a:solidFill>
                          <a:effectLst/>
                        </a:rPr>
                        <a:t>Compétences</a:t>
                      </a:r>
                      <a:endParaRPr lang="fr-FR"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588" marR="575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nSpc>
                          <a:spcPct val="107000"/>
                        </a:lnSpc>
                        <a:spcBef>
                          <a:spcPts val="500"/>
                        </a:spcBef>
                        <a:spcAft>
                          <a:spcPts val="500"/>
                        </a:spcAft>
                      </a:pPr>
                      <a:r>
                        <a:rPr lang="fr-FR" sz="1200" dirty="0">
                          <a:solidFill>
                            <a:schemeClr val="tx1"/>
                          </a:solidFill>
                          <a:effectLst/>
                        </a:rPr>
                        <a:t>Liens avec la Convention de Bâle</a:t>
                      </a:r>
                      <a:endParaRPr lang="fr-FR"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588" marR="575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66316595"/>
                  </a:ext>
                </a:extLst>
              </a:tr>
              <a:tr h="557008">
                <a:tc>
                  <a:txBody>
                    <a:bodyPr/>
                    <a:lstStyle/>
                    <a:p>
                      <a:pPr>
                        <a:lnSpc>
                          <a:spcPct val="107000"/>
                        </a:lnSpc>
                        <a:spcBef>
                          <a:spcPts val="500"/>
                        </a:spcBef>
                        <a:spcAft>
                          <a:spcPts val="500"/>
                        </a:spcAft>
                      </a:pPr>
                      <a:r>
                        <a:rPr lang="fr-FR" sz="1200" dirty="0">
                          <a:solidFill>
                            <a:schemeClr val="tx1"/>
                          </a:solidFill>
                          <a:effectLst/>
                        </a:rPr>
                        <a:t>Institution de décision</a:t>
                      </a:r>
                      <a:endParaRPr lang="fr-FR"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588" marR="575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Bef>
                          <a:spcPts val="500"/>
                        </a:spcBef>
                        <a:spcAft>
                          <a:spcPts val="500"/>
                        </a:spcAft>
                      </a:pPr>
                      <a:r>
                        <a:rPr lang="fr-FR" sz="1200">
                          <a:effectLst/>
                        </a:rPr>
                        <a:t>L’Assemblée Nationale</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57588" marR="575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Bef>
                          <a:spcPts val="500"/>
                        </a:spcBef>
                        <a:spcAft>
                          <a:spcPts val="500"/>
                        </a:spcAft>
                      </a:pPr>
                      <a:r>
                        <a:rPr lang="fr-FR" sz="1200" dirty="0">
                          <a:effectLst/>
                        </a:rPr>
                        <a:t>Adopter les textes en matière d’environnement</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588" marR="575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Bef>
                          <a:spcPts val="500"/>
                        </a:spcBef>
                        <a:spcAft>
                          <a:spcPts val="500"/>
                        </a:spcAft>
                      </a:pPr>
                      <a:r>
                        <a:rPr lang="fr-FR" sz="1200" dirty="0">
                          <a:effectLst/>
                        </a:rPr>
                        <a:t>Adopter les textes relatifs à la gestion des déchets dangereux</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588" marR="575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95942458"/>
                  </a:ext>
                </a:extLst>
              </a:tr>
              <a:tr h="1063327">
                <a:tc>
                  <a:txBody>
                    <a:bodyPr/>
                    <a:lstStyle/>
                    <a:p>
                      <a:pPr>
                        <a:lnSpc>
                          <a:spcPct val="107000"/>
                        </a:lnSpc>
                        <a:spcBef>
                          <a:spcPts val="500"/>
                        </a:spcBef>
                        <a:spcAft>
                          <a:spcPts val="500"/>
                        </a:spcAft>
                      </a:pPr>
                      <a:r>
                        <a:rPr lang="fr-FR" sz="1200" dirty="0">
                          <a:solidFill>
                            <a:schemeClr val="tx1"/>
                          </a:solidFill>
                          <a:effectLst/>
                        </a:rPr>
                        <a:t>Institution de décision et de mise en œuvre</a:t>
                      </a:r>
                      <a:endParaRPr lang="fr-FR"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588" marR="575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Bef>
                          <a:spcPts val="500"/>
                        </a:spcBef>
                        <a:spcAft>
                          <a:spcPts val="500"/>
                        </a:spcAft>
                      </a:pPr>
                      <a:r>
                        <a:rPr lang="fr-FR" sz="1200" dirty="0">
                          <a:effectLst/>
                        </a:rPr>
                        <a:t>Ministère de l’Environnement et de la Lutte Contre la Désertification</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588" marR="575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Bef>
                          <a:spcPts val="500"/>
                        </a:spcBef>
                        <a:spcAft>
                          <a:spcPts val="500"/>
                        </a:spcAft>
                      </a:pPr>
                      <a:r>
                        <a:rPr lang="fr-FR" sz="1200" dirty="0">
                          <a:effectLst/>
                        </a:rPr>
                        <a:t>Proposer  les politiques nationales dans les secteurs des eaux et forêts, de l’environnement et du développement durable</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588" marR="575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Bef>
                          <a:spcPts val="500"/>
                        </a:spcBef>
                        <a:spcAft>
                          <a:spcPts val="500"/>
                        </a:spcAft>
                      </a:pPr>
                      <a:r>
                        <a:rPr lang="fr-FR" sz="1200" dirty="0">
                          <a:effectLst/>
                        </a:rPr>
                        <a:t>Elaborer des textes spécifiques à la gestion des déchets dangereux</a:t>
                      </a:r>
                    </a:p>
                    <a:p>
                      <a:pPr>
                        <a:lnSpc>
                          <a:spcPct val="107000"/>
                        </a:lnSpc>
                        <a:spcBef>
                          <a:spcPts val="500"/>
                        </a:spcBef>
                        <a:spcAft>
                          <a:spcPts val="500"/>
                        </a:spcAft>
                      </a:pPr>
                      <a:r>
                        <a:rPr lang="fr-FR" sz="1200" dirty="0">
                          <a:effectLst/>
                        </a:rPr>
                        <a:t>Gérer rationnellement les déchets dangereux</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588" marR="575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25474754"/>
                  </a:ext>
                </a:extLst>
              </a:tr>
              <a:tr h="3587408">
                <a:tc>
                  <a:txBody>
                    <a:bodyPr/>
                    <a:lstStyle/>
                    <a:p>
                      <a:pPr>
                        <a:lnSpc>
                          <a:spcPct val="107000"/>
                        </a:lnSpc>
                        <a:spcBef>
                          <a:spcPts val="500"/>
                        </a:spcBef>
                        <a:spcAft>
                          <a:spcPts val="500"/>
                        </a:spcAft>
                      </a:pPr>
                      <a:r>
                        <a:rPr lang="fr-FR" sz="1200" dirty="0">
                          <a:solidFill>
                            <a:schemeClr val="tx1"/>
                          </a:solidFill>
                          <a:effectLst/>
                        </a:rPr>
                        <a:t>Institution de mise en œuvre</a:t>
                      </a:r>
                      <a:endParaRPr lang="fr-FR"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588" marR="575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7000"/>
                        </a:lnSpc>
                        <a:spcBef>
                          <a:spcPts val="500"/>
                        </a:spcBef>
                        <a:spcAft>
                          <a:spcPts val="500"/>
                        </a:spcAft>
                        <a:buClrTx/>
                        <a:buSzTx/>
                        <a:buFontTx/>
                        <a:buNone/>
                        <a:tabLst/>
                        <a:defRPr/>
                      </a:pPr>
                      <a:r>
                        <a:rPr lang="fr-FR" sz="1200" dirty="0" smtClean="0">
                          <a:effectLst/>
                        </a:rPr>
                        <a:t>Ministère de l’Environnement et de la Lutte Contre la Désertification</a:t>
                      </a:r>
                    </a:p>
                    <a:p>
                      <a:pPr>
                        <a:lnSpc>
                          <a:spcPct val="107000"/>
                        </a:lnSpc>
                        <a:spcBef>
                          <a:spcPts val="500"/>
                        </a:spcBef>
                        <a:spcAft>
                          <a:spcPts val="500"/>
                        </a:spcAft>
                      </a:pPr>
                      <a:r>
                        <a:rPr lang="fr-FR" sz="1200" dirty="0" smtClean="0">
                          <a:effectLst/>
                        </a:rPr>
                        <a:t>Ministère </a:t>
                      </a:r>
                      <a:r>
                        <a:rPr lang="fr-FR" sz="1200" dirty="0">
                          <a:effectLst/>
                        </a:rPr>
                        <a:t>de la Santé Publique, de la Population et des Affaires Sociales </a:t>
                      </a:r>
                    </a:p>
                    <a:p>
                      <a:pPr>
                        <a:lnSpc>
                          <a:spcPct val="107000"/>
                        </a:lnSpc>
                        <a:spcBef>
                          <a:spcPts val="500"/>
                        </a:spcBef>
                        <a:spcAft>
                          <a:spcPts val="500"/>
                        </a:spcAft>
                      </a:pPr>
                      <a:r>
                        <a:rPr lang="fr-FR" sz="1200" dirty="0" smtClean="0">
                          <a:effectLst/>
                        </a:rPr>
                        <a:t>Ministère </a:t>
                      </a:r>
                      <a:r>
                        <a:rPr lang="fr-FR" sz="1200" dirty="0">
                          <a:effectLst/>
                        </a:rPr>
                        <a:t>de </a:t>
                      </a:r>
                      <a:r>
                        <a:rPr lang="fr-FR" sz="1200" dirty="0" smtClean="0">
                          <a:effectLst/>
                        </a:rPr>
                        <a:t>l’Agriculture</a:t>
                      </a:r>
                      <a:r>
                        <a:rPr lang="fr-FR" sz="1200" baseline="0" dirty="0" smtClean="0">
                          <a:effectLst/>
                        </a:rPr>
                        <a:t> ; </a:t>
                      </a:r>
                      <a:r>
                        <a:rPr lang="fr-FR" sz="1200" dirty="0" smtClean="0">
                          <a:effectLst/>
                        </a:rPr>
                        <a:t>Ministère de l’Elevage</a:t>
                      </a:r>
                      <a:endParaRPr lang="fr-FR"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914400" rtl="0" eaLnBrk="1" fontAlgn="auto" latinLnBrk="0" hangingPunct="1">
                        <a:lnSpc>
                          <a:spcPct val="107000"/>
                        </a:lnSpc>
                        <a:spcBef>
                          <a:spcPts val="500"/>
                        </a:spcBef>
                        <a:spcAft>
                          <a:spcPts val="500"/>
                        </a:spcAft>
                        <a:buClrTx/>
                        <a:buSzTx/>
                        <a:buFontTx/>
                        <a:buNone/>
                        <a:tabLst/>
                        <a:defRPr/>
                      </a:pPr>
                      <a:r>
                        <a:rPr lang="fr-FR" sz="1200" dirty="0" smtClean="0">
                          <a:effectLst/>
                        </a:rPr>
                        <a:t>Ministère du</a:t>
                      </a:r>
                      <a:r>
                        <a:rPr lang="fr-FR" sz="1200" baseline="0" dirty="0" smtClean="0">
                          <a:effectLst/>
                        </a:rPr>
                        <a:t> Pétrole et des Energies Renouvelables </a:t>
                      </a:r>
                      <a:endParaRPr lang="fr-FR" sz="1200" dirty="0">
                        <a:effectLst/>
                      </a:endParaRPr>
                    </a:p>
                    <a:p>
                      <a:pPr>
                        <a:lnSpc>
                          <a:spcPct val="107000"/>
                        </a:lnSpc>
                        <a:spcBef>
                          <a:spcPts val="500"/>
                        </a:spcBef>
                        <a:spcAft>
                          <a:spcPts val="500"/>
                        </a:spcAft>
                      </a:pPr>
                      <a:r>
                        <a:rPr lang="fr-FR" sz="1200" dirty="0" smtClean="0">
                          <a:effectLst/>
                        </a:rPr>
                        <a:t>Ministère </a:t>
                      </a:r>
                      <a:r>
                        <a:rPr lang="fr-FR" sz="1200" dirty="0">
                          <a:effectLst/>
                        </a:rPr>
                        <a:t>des </a:t>
                      </a:r>
                      <a:r>
                        <a:rPr lang="fr-FR" sz="1200" dirty="0" smtClean="0">
                          <a:effectLst/>
                        </a:rPr>
                        <a:t>Finances;</a:t>
                      </a:r>
                      <a:r>
                        <a:rPr lang="fr-FR" sz="1200" baseline="0" dirty="0" smtClean="0">
                          <a:effectLst/>
                        </a:rPr>
                        <a:t> </a:t>
                      </a:r>
                      <a:r>
                        <a:rPr lang="fr-FR" sz="1200" dirty="0" smtClean="0">
                          <a:effectLst/>
                        </a:rPr>
                        <a:t>Ministère </a:t>
                      </a:r>
                      <a:r>
                        <a:rPr lang="fr-FR" sz="1200" dirty="0">
                          <a:effectLst/>
                        </a:rPr>
                        <a:t>du Commerce, de l’Industrie et de l’Entreprenariat des Jeunes</a:t>
                      </a:r>
                    </a:p>
                    <a:p>
                      <a:pPr>
                        <a:lnSpc>
                          <a:spcPct val="107000"/>
                        </a:lnSpc>
                        <a:spcBef>
                          <a:spcPts val="500"/>
                        </a:spcBef>
                        <a:spcAft>
                          <a:spcPts val="500"/>
                        </a:spcAft>
                      </a:pPr>
                      <a:r>
                        <a:rPr lang="fr-FR" sz="1200" dirty="0" smtClean="0">
                          <a:effectLst/>
                        </a:rPr>
                        <a:t>Ministère </a:t>
                      </a:r>
                      <a:r>
                        <a:rPr lang="fr-FR" sz="1200" dirty="0">
                          <a:effectLst/>
                        </a:rPr>
                        <a:t>des Transports</a:t>
                      </a:r>
                    </a:p>
                    <a:p>
                      <a:pPr>
                        <a:lnSpc>
                          <a:spcPct val="107000"/>
                        </a:lnSpc>
                        <a:spcBef>
                          <a:spcPts val="500"/>
                        </a:spcBef>
                        <a:spcAft>
                          <a:spcPts val="500"/>
                        </a:spcAft>
                      </a:pPr>
                      <a:r>
                        <a:rPr lang="fr-FR" sz="1200" dirty="0" smtClean="0">
                          <a:effectLst/>
                        </a:rPr>
                        <a:t>Ministère </a:t>
                      </a:r>
                      <a:r>
                        <a:rPr lang="fr-FR" sz="1200" dirty="0">
                          <a:effectLst/>
                        </a:rPr>
                        <a:t>de l’Intérieur et de la Décentralisation</a:t>
                      </a:r>
                    </a:p>
                    <a:p>
                      <a:pPr>
                        <a:lnSpc>
                          <a:spcPct val="107000"/>
                        </a:lnSpc>
                        <a:spcBef>
                          <a:spcPts val="500"/>
                        </a:spcBef>
                        <a:spcAft>
                          <a:spcPts val="500"/>
                        </a:spcAft>
                      </a:pPr>
                      <a:r>
                        <a:rPr lang="fr-FR" sz="1200" dirty="0" smtClean="0">
                          <a:effectLst/>
                        </a:rPr>
                        <a:t>Ministère </a:t>
                      </a:r>
                      <a:r>
                        <a:rPr lang="fr-FR" sz="1200" dirty="0">
                          <a:effectLst/>
                        </a:rPr>
                        <a:t>de la Justice Garde des Sceaux</a:t>
                      </a:r>
                    </a:p>
                    <a:p>
                      <a:pPr>
                        <a:lnSpc>
                          <a:spcPct val="107000"/>
                        </a:lnSpc>
                        <a:spcBef>
                          <a:spcPts val="500"/>
                        </a:spcBef>
                        <a:spcAft>
                          <a:spcPts val="500"/>
                        </a:spcAft>
                      </a:pPr>
                      <a:r>
                        <a:rPr lang="fr-FR" sz="1200" dirty="0">
                          <a:effectLst/>
                        </a:rPr>
                        <a:t>Ministère des </a:t>
                      </a:r>
                      <a:r>
                        <a:rPr lang="fr-FR" sz="1200" dirty="0" smtClean="0">
                          <a:effectLst/>
                        </a:rPr>
                        <a:t>Mines</a:t>
                      </a:r>
                    </a:p>
                    <a:p>
                      <a:pPr>
                        <a:lnSpc>
                          <a:spcPct val="107000"/>
                        </a:lnSpc>
                        <a:spcBef>
                          <a:spcPts val="500"/>
                        </a:spcBef>
                        <a:spcAft>
                          <a:spcPts val="500"/>
                        </a:spcAft>
                      </a:pPr>
                      <a:r>
                        <a:rPr lang="fr-FR" sz="1200" dirty="0" smtClean="0">
                          <a:effectLst/>
                        </a:rPr>
                        <a:t>Ministère  </a:t>
                      </a:r>
                      <a:r>
                        <a:rPr lang="fr-FR" sz="1200" dirty="0">
                          <a:effectLst/>
                        </a:rPr>
                        <a:t>de la Poste et des Nouvelles Technologies</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588" marR="575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Bef>
                          <a:spcPts val="500"/>
                        </a:spcBef>
                        <a:spcAft>
                          <a:spcPts val="500"/>
                        </a:spcAft>
                      </a:pPr>
                      <a:r>
                        <a:rPr lang="fr-FR" sz="1200" dirty="0">
                          <a:effectLst/>
                        </a:rPr>
                        <a:t>Participer à l’élaboration et la mise en œuvre des politiques en matière d’environnement et de Développement Durable</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588" marR="575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Bef>
                          <a:spcPts val="500"/>
                        </a:spcBef>
                        <a:spcAft>
                          <a:spcPts val="500"/>
                        </a:spcAft>
                      </a:pPr>
                      <a:r>
                        <a:rPr lang="fr-FR" sz="1200" dirty="0">
                          <a:effectLst/>
                        </a:rPr>
                        <a:t>Participer à l’élaboration des textes spécifiques à la gestion des déchets dangereux</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588" marR="575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9686028"/>
                  </a:ext>
                </a:extLst>
              </a:tr>
              <a:tr h="921090">
                <a:tc>
                  <a:txBody>
                    <a:bodyPr/>
                    <a:lstStyle/>
                    <a:p>
                      <a:pPr>
                        <a:lnSpc>
                          <a:spcPct val="107000"/>
                        </a:lnSpc>
                        <a:spcBef>
                          <a:spcPts val="500"/>
                        </a:spcBef>
                        <a:spcAft>
                          <a:spcPts val="500"/>
                        </a:spcAft>
                      </a:pPr>
                      <a:r>
                        <a:rPr lang="fr-FR" sz="1200" dirty="0">
                          <a:solidFill>
                            <a:schemeClr val="tx1"/>
                          </a:solidFill>
                          <a:effectLst/>
                        </a:rPr>
                        <a:t>Institution de proposition</a:t>
                      </a:r>
                      <a:endParaRPr lang="fr-FR"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588" marR="575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Bef>
                          <a:spcPts val="500"/>
                        </a:spcBef>
                        <a:spcAft>
                          <a:spcPts val="500"/>
                        </a:spcAft>
                      </a:pPr>
                      <a:r>
                        <a:rPr lang="fr-FR" sz="1200" dirty="0">
                          <a:effectLst/>
                        </a:rPr>
                        <a:t>Le conseil économique et social (CESOC)</a:t>
                      </a:r>
                    </a:p>
                    <a:p>
                      <a:pPr>
                        <a:lnSpc>
                          <a:spcPct val="107000"/>
                        </a:lnSpc>
                        <a:spcBef>
                          <a:spcPts val="500"/>
                        </a:spcBef>
                        <a:spcAft>
                          <a:spcPts val="500"/>
                        </a:spcAft>
                      </a:pPr>
                      <a:r>
                        <a:rPr lang="fr-FR" sz="1200" dirty="0">
                          <a:effectLst/>
                        </a:rPr>
                        <a:t>Le Conseil National de l’Environnement pour un Développement Durable (CNEDD)</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588" marR="575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Bef>
                          <a:spcPts val="500"/>
                        </a:spcBef>
                        <a:spcAft>
                          <a:spcPts val="500"/>
                        </a:spcAft>
                      </a:pPr>
                      <a:r>
                        <a:rPr lang="fr-FR" sz="1200" dirty="0">
                          <a:effectLst/>
                        </a:rPr>
                        <a:t>Proposer des actions à mener dans le domaine de la gestion de l’environnement, des ressources naturelles</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588" marR="575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Bef>
                          <a:spcPts val="500"/>
                        </a:spcBef>
                        <a:spcAft>
                          <a:spcPts val="500"/>
                        </a:spcAft>
                      </a:pPr>
                      <a:r>
                        <a:rPr lang="fr-FR" sz="1200" dirty="0">
                          <a:effectLst/>
                        </a:rPr>
                        <a:t>Proposer des actions à mener dans la gestion des déchets dangereux</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588" marR="575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49258537"/>
                  </a:ext>
                </a:extLst>
              </a:tr>
            </a:tbl>
          </a:graphicData>
        </a:graphic>
      </p:graphicFrame>
    </p:spTree>
    <p:extLst>
      <p:ext uri="{BB962C8B-B14F-4D97-AF65-F5344CB8AC3E}">
        <p14:creationId xmlns:p14="http://schemas.microsoft.com/office/powerpoint/2010/main" val="42815336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au 5"/>
          <p:cNvGraphicFramePr>
            <a:graphicFrameLocks noGrp="1"/>
          </p:cNvGraphicFramePr>
          <p:nvPr>
            <p:extLst>
              <p:ext uri="{D42A27DB-BD31-4B8C-83A1-F6EECF244321}">
                <p14:modId xmlns:p14="http://schemas.microsoft.com/office/powerpoint/2010/main" val="2216224821"/>
              </p:ext>
            </p:extLst>
          </p:nvPr>
        </p:nvGraphicFramePr>
        <p:xfrm>
          <a:off x="862148" y="1173051"/>
          <a:ext cx="9805852" cy="4443977"/>
        </p:xfrm>
        <a:graphic>
          <a:graphicData uri="http://schemas.openxmlformats.org/drawingml/2006/table">
            <a:tbl>
              <a:tblPr firstRow="1" firstCol="1" bandRow="1">
                <a:tableStyleId>{5C22544A-7EE6-4342-B048-85BDC9FD1C3A}</a:tableStyleId>
              </a:tblPr>
              <a:tblGrid>
                <a:gridCol w="1979627">
                  <a:extLst>
                    <a:ext uri="{9D8B030D-6E8A-4147-A177-3AD203B41FA5}">
                      <a16:colId xmlns:a16="http://schemas.microsoft.com/office/drawing/2014/main" val="3781718828"/>
                    </a:ext>
                  </a:extLst>
                </a:gridCol>
                <a:gridCol w="3206731">
                  <a:extLst>
                    <a:ext uri="{9D8B030D-6E8A-4147-A177-3AD203B41FA5}">
                      <a16:colId xmlns:a16="http://schemas.microsoft.com/office/drawing/2014/main" val="3512650981"/>
                    </a:ext>
                  </a:extLst>
                </a:gridCol>
                <a:gridCol w="2376211">
                  <a:extLst>
                    <a:ext uri="{9D8B030D-6E8A-4147-A177-3AD203B41FA5}">
                      <a16:colId xmlns:a16="http://schemas.microsoft.com/office/drawing/2014/main" val="1993377407"/>
                    </a:ext>
                  </a:extLst>
                </a:gridCol>
                <a:gridCol w="2243283">
                  <a:extLst>
                    <a:ext uri="{9D8B030D-6E8A-4147-A177-3AD203B41FA5}">
                      <a16:colId xmlns:a16="http://schemas.microsoft.com/office/drawing/2014/main" val="3085233041"/>
                    </a:ext>
                  </a:extLst>
                </a:gridCol>
              </a:tblGrid>
              <a:tr h="425374">
                <a:tc>
                  <a:txBody>
                    <a:bodyPr/>
                    <a:lstStyle/>
                    <a:p>
                      <a:pPr marL="0" algn="l" defTabSz="914400" rtl="0" eaLnBrk="1" latinLnBrk="0" hangingPunct="1">
                        <a:lnSpc>
                          <a:spcPct val="107000"/>
                        </a:lnSpc>
                        <a:spcBef>
                          <a:spcPts val="500"/>
                        </a:spcBef>
                        <a:spcAft>
                          <a:spcPts val="500"/>
                        </a:spcAft>
                      </a:pPr>
                      <a:r>
                        <a:rPr lang="fr-FR" sz="1200" b="1" kern="1200" dirty="0">
                          <a:solidFill>
                            <a:schemeClr val="tx1"/>
                          </a:solidFill>
                          <a:effectLst/>
                          <a:latin typeface="+mn-lt"/>
                          <a:ea typeface="+mn-ea"/>
                          <a:cs typeface="+mn-cs"/>
                        </a:rPr>
                        <a:t>Types d’institution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algn="l" defTabSz="914400" rtl="0" eaLnBrk="1" latinLnBrk="0" hangingPunct="1">
                        <a:lnSpc>
                          <a:spcPct val="107000"/>
                        </a:lnSpc>
                        <a:spcBef>
                          <a:spcPts val="500"/>
                        </a:spcBef>
                        <a:spcAft>
                          <a:spcPts val="500"/>
                        </a:spcAft>
                      </a:pPr>
                      <a:r>
                        <a:rPr lang="fr-FR" sz="1200" b="1" kern="1200" dirty="0">
                          <a:solidFill>
                            <a:schemeClr val="tx1"/>
                          </a:solidFill>
                          <a:effectLst/>
                          <a:latin typeface="+mn-lt"/>
                          <a:ea typeface="+mn-ea"/>
                          <a:cs typeface="+mn-cs"/>
                        </a:rPr>
                        <a:t>Institutions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algn="l" defTabSz="914400" rtl="0" eaLnBrk="1" latinLnBrk="0" hangingPunct="1">
                        <a:lnSpc>
                          <a:spcPct val="107000"/>
                        </a:lnSpc>
                        <a:spcBef>
                          <a:spcPts val="500"/>
                        </a:spcBef>
                        <a:spcAft>
                          <a:spcPts val="500"/>
                        </a:spcAft>
                      </a:pPr>
                      <a:r>
                        <a:rPr lang="fr-FR" sz="1200" b="1" kern="1200" dirty="0">
                          <a:solidFill>
                            <a:schemeClr val="tx1"/>
                          </a:solidFill>
                          <a:effectLst/>
                          <a:latin typeface="+mn-lt"/>
                          <a:ea typeface="+mn-ea"/>
                          <a:cs typeface="+mn-cs"/>
                        </a:rPr>
                        <a:t>Compétences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algn="l" defTabSz="914400" rtl="0" eaLnBrk="1" latinLnBrk="0" hangingPunct="1">
                        <a:lnSpc>
                          <a:spcPct val="107000"/>
                        </a:lnSpc>
                        <a:spcBef>
                          <a:spcPts val="500"/>
                        </a:spcBef>
                        <a:spcAft>
                          <a:spcPts val="500"/>
                        </a:spcAft>
                      </a:pPr>
                      <a:r>
                        <a:rPr lang="fr-FR" sz="1200" b="1" kern="1200" dirty="0">
                          <a:solidFill>
                            <a:schemeClr val="tx1"/>
                          </a:solidFill>
                          <a:effectLst/>
                          <a:latin typeface="+mn-lt"/>
                          <a:ea typeface="+mn-ea"/>
                          <a:cs typeface="+mn-cs"/>
                        </a:rPr>
                        <a:t>Liens avec la Convention de Bâle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969571855"/>
                  </a:ext>
                </a:extLst>
              </a:tr>
              <a:tr h="4018603">
                <a:tc>
                  <a:txBody>
                    <a:bodyPr/>
                    <a:lstStyle/>
                    <a:p>
                      <a:pPr marL="0" algn="just" defTabSz="914400" rtl="0" eaLnBrk="1" latinLnBrk="0" hangingPunct="1">
                        <a:lnSpc>
                          <a:spcPct val="107000"/>
                        </a:lnSpc>
                        <a:spcBef>
                          <a:spcPts val="500"/>
                        </a:spcBef>
                        <a:spcAft>
                          <a:spcPts val="500"/>
                        </a:spcAft>
                      </a:pPr>
                      <a:r>
                        <a:rPr lang="fr-FR" sz="1200" b="1" kern="1200" dirty="0">
                          <a:solidFill>
                            <a:schemeClr val="tx1"/>
                          </a:solidFill>
                          <a:effectLst/>
                          <a:latin typeface="+mn-lt"/>
                          <a:ea typeface="+mn-ea"/>
                          <a:cs typeface="+mn-cs"/>
                        </a:rPr>
                        <a:t>Institution d’exécution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just" defTabSz="914400" rtl="0" eaLnBrk="1" latinLnBrk="0" hangingPunct="1">
                        <a:lnSpc>
                          <a:spcPct val="107000"/>
                        </a:lnSpc>
                        <a:spcBef>
                          <a:spcPts val="500"/>
                        </a:spcBef>
                        <a:spcAft>
                          <a:spcPts val="500"/>
                        </a:spcAft>
                      </a:pPr>
                      <a:r>
                        <a:rPr lang="fr-FR" sz="1200" kern="1200" dirty="0">
                          <a:solidFill>
                            <a:schemeClr val="dk1"/>
                          </a:solidFill>
                          <a:effectLst/>
                          <a:latin typeface="+mn-lt"/>
                          <a:ea typeface="+mn-ea"/>
                          <a:cs typeface="+mn-cs"/>
                        </a:rPr>
                        <a:t>La Direction Générale de l’Environnement et du Développement Durable (DGE/DD</a:t>
                      </a:r>
                      <a:r>
                        <a:rPr lang="fr-FR" sz="1200" kern="1200" dirty="0" smtClean="0">
                          <a:solidFill>
                            <a:schemeClr val="dk1"/>
                          </a:solidFill>
                          <a:effectLst/>
                          <a:latin typeface="+mn-lt"/>
                          <a:ea typeface="+mn-ea"/>
                          <a:cs typeface="+mn-cs"/>
                        </a:rPr>
                        <a:t>).</a:t>
                      </a:r>
                    </a:p>
                    <a:p>
                      <a:pPr marL="0" algn="just" defTabSz="914400" rtl="0" eaLnBrk="1" latinLnBrk="0" hangingPunct="1">
                        <a:lnSpc>
                          <a:spcPct val="107000"/>
                        </a:lnSpc>
                        <a:spcBef>
                          <a:spcPts val="500"/>
                        </a:spcBef>
                        <a:spcAft>
                          <a:spcPts val="500"/>
                        </a:spcAft>
                      </a:pPr>
                      <a:r>
                        <a:rPr lang="fr-FR" sz="1200" kern="1200" dirty="0" smtClean="0">
                          <a:solidFill>
                            <a:schemeClr val="dk1"/>
                          </a:solidFill>
                          <a:effectLst/>
                          <a:latin typeface="+mn-lt"/>
                          <a:ea typeface="+mn-ea"/>
                          <a:cs typeface="+mn-cs"/>
                        </a:rPr>
                        <a:t>La Direction de l’Hygiène Publique et de la Santé Environnementale</a:t>
                      </a:r>
                      <a:endParaRPr lang="fr-FR" sz="1200" kern="1200" dirty="0">
                        <a:solidFill>
                          <a:schemeClr val="dk1"/>
                        </a:solidFill>
                        <a:effectLst/>
                        <a:latin typeface="+mn-lt"/>
                        <a:ea typeface="+mn-ea"/>
                        <a:cs typeface="+mn-cs"/>
                      </a:endParaRPr>
                    </a:p>
                    <a:p>
                      <a:pPr marL="0" algn="just" defTabSz="914400" rtl="0" eaLnBrk="1" latinLnBrk="0" hangingPunct="1">
                        <a:lnSpc>
                          <a:spcPct val="107000"/>
                        </a:lnSpc>
                        <a:spcBef>
                          <a:spcPts val="500"/>
                        </a:spcBef>
                        <a:spcAft>
                          <a:spcPts val="500"/>
                        </a:spcAft>
                      </a:pPr>
                      <a:r>
                        <a:rPr lang="fr-FR" sz="1200" kern="1200" dirty="0">
                          <a:solidFill>
                            <a:schemeClr val="dk1"/>
                          </a:solidFill>
                          <a:effectLst/>
                          <a:latin typeface="+mn-lt"/>
                          <a:ea typeface="+mn-ea"/>
                          <a:cs typeface="+mn-cs"/>
                        </a:rPr>
                        <a:t>Le Bureau National d’Evaluation Environnementale (BNEE)</a:t>
                      </a:r>
                    </a:p>
                    <a:p>
                      <a:pPr marL="0" algn="just" defTabSz="914400" rtl="0" eaLnBrk="1" latinLnBrk="0" hangingPunct="1">
                        <a:lnSpc>
                          <a:spcPct val="107000"/>
                        </a:lnSpc>
                        <a:spcBef>
                          <a:spcPts val="500"/>
                        </a:spcBef>
                        <a:spcAft>
                          <a:spcPts val="500"/>
                        </a:spcAft>
                      </a:pPr>
                      <a:r>
                        <a:rPr lang="fr-FR" sz="1200" kern="1200" dirty="0">
                          <a:solidFill>
                            <a:schemeClr val="dk1"/>
                          </a:solidFill>
                          <a:effectLst/>
                          <a:latin typeface="+mn-lt"/>
                          <a:ea typeface="+mn-ea"/>
                          <a:cs typeface="+mn-cs"/>
                        </a:rPr>
                        <a:t>L’Autorité de Régulation des Télécommunications et de la Poste (ARTP</a:t>
                      </a:r>
                      <a:r>
                        <a:rPr lang="fr-FR" sz="1200" kern="1200" dirty="0" smtClean="0">
                          <a:solidFill>
                            <a:schemeClr val="dk1"/>
                          </a:solidFill>
                          <a:effectLst/>
                          <a:latin typeface="+mn-lt"/>
                          <a:ea typeface="+mn-ea"/>
                          <a:cs typeface="+mn-cs"/>
                        </a:rPr>
                        <a:t>)</a:t>
                      </a:r>
                    </a:p>
                    <a:p>
                      <a:pPr marL="0" algn="just" defTabSz="914400" rtl="0" eaLnBrk="1" latinLnBrk="0" hangingPunct="1">
                        <a:lnSpc>
                          <a:spcPct val="107000"/>
                        </a:lnSpc>
                        <a:spcBef>
                          <a:spcPts val="500"/>
                        </a:spcBef>
                        <a:spcAft>
                          <a:spcPts val="500"/>
                        </a:spcAft>
                      </a:pPr>
                      <a:r>
                        <a:rPr lang="fr-FR" sz="1200" kern="1200" dirty="0" smtClean="0">
                          <a:solidFill>
                            <a:schemeClr val="dk1"/>
                          </a:solidFill>
                          <a:effectLst/>
                          <a:latin typeface="+mn-lt"/>
                          <a:ea typeface="+mn-ea"/>
                          <a:cs typeface="+mn-cs"/>
                        </a:rPr>
                        <a:t>L’Agence Nationale pour la Société Informatique (ANSI).</a:t>
                      </a:r>
                    </a:p>
                    <a:p>
                      <a:pPr marL="0" algn="just" defTabSz="914400" rtl="0" eaLnBrk="1" latinLnBrk="0" hangingPunct="1">
                        <a:lnSpc>
                          <a:spcPct val="107000"/>
                        </a:lnSpc>
                        <a:spcBef>
                          <a:spcPts val="500"/>
                        </a:spcBef>
                        <a:spcAft>
                          <a:spcPts val="500"/>
                        </a:spcAft>
                      </a:pPr>
                      <a:r>
                        <a:rPr lang="fr-FR" sz="1200" kern="1200" dirty="0" smtClean="0">
                          <a:solidFill>
                            <a:schemeClr val="dk1"/>
                          </a:solidFill>
                          <a:effectLst/>
                          <a:latin typeface="+mn-lt"/>
                          <a:ea typeface="+mn-ea"/>
                          <a:cs typeface="+mn-cs"/>
                        </a:rPr>
                        <a:t>Les</a:t>
                      </a:r>
                      <a:r>
                        <a:rPr lang="fr-FR" sz="1200" kern="1200" baseline="0" dirty="0" smtClean="0">
                          <a:solidFill>
                            <a:schemeClr val="dk1"/>
                          </a:solidFill>
                          <a:effectLst/>
                          <a:latin typeface="+mn-lt"/>
                          <a:ea typeface="+mn-ea"/>
                          <a:cs typeface="+mn-cs"/>
                        </a:rPr>
                        <a:t> ONG œuvrant dans le domaine</a:t>
                      </a:r>
                      <a:endParaRPr lang="fr-FR" sz="1200" kern="1200" dirty="0">
                        <a:solidFill>
                          <a:schemeClr val="dk1"/>
                        </a:solidFill>
                        <a:effectLst/>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just" defTabSz="914400" rtl="0" eaLnBrk="1" latinLnBrk="0" hangingPunct="1">
                        <a:lnSpc>
                          <a:spcPct val="107000"/>
                        </a:lnSpc>
                        <a:spcBef>
                          <a:spcPts val="500"/>
                        </a:spcBef>
                        <a:spcAft>
                          <a:spcPts val="500"/>
                        </a:spcAft>
                      </a:pPr>
                      <a:r>
                        <a:rPr lang="fr-FR" sz="1200" kern="1200" dirty="0">
                          <a:solidFill>
                            <a:schemeClr val="dk1"/>
                          </a:solidFill>
                          <a:effectLst/>
                          <a:latin typeface="+mn-lt"/>
                          <a:ea typeface="+mn-ea"/>
                          <a:cs typeface="+mn-cs"/>
                        </a:rPr>
                        <a:t>Mettre en œuvre des activités en matière d’environnement et du Développement Durable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just" defTabSz="914400" rtl="0" eaLnBrk="1" latinLnBrk="0" hangingPunct="1">
                        <a:lnSpc>
                          <a:spcPct val="107000"/>
                        </a:lnSpc>
                        <a:spcBef>
                          <a:spcPts val="500"/>
                        </a:spcBef>
                        <a:spcAft>
                          <a:spcPts val="500"/>
                        </a:spcAft>
                      </a:pPr>
                      <a:r>
                        <a:rPr lang="fr-FR" sz="1200" kern="1200" dirty="0">
                          <a:solidFill>
                            <a:schemeClr val="dk1"/>
                          </a:solidFill>
                          <a:effectLst/>
                          <a:latin typeface="+mn-lt"/>
                          <a:ea typeface="+mn-ea"/>
                          <a:cs typeface="+mn-cs"/>
                        </a:rPr>
                        <a:t>Mettre en œuvre des activités en lien avec les déchets dangereux</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01320192"/>
                  </a:ext>
                </a:extLst>
              </a:tr>
            </a:tbl>
          </a:graphicData>
        </a:graphic>
      </p:graphicFrame>
    </p:spTree>
    <p:extLst>
      <p:ext uri="{BB962C8B-B14F-4D97-AF65-F5344CB8AC3E}">
        <p14:creationId xmlns:p14="http://schemas.microsoft.com/office/powerpoint/2010/main" val="30599477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0501" y="668740"/>
            <a:ext cx="10454353" cy="5977720"/>
          </a:xfrm>
        </p:spPr>
        <p:txBody>
          <a:bodyPr>
            <a:normAutofit fontScale="85000" lnSpcReduction="20000"/>
          </a:bodyPr>
          <a:lstStyle/>
          <a:p>
            <a:pPr marL="0" indent="0">
              <a:buNone/>
            </a:pPr>
            <a:r>
              <a:rPr lang="fr-FR" sz="3200" b="1" dirty="0">
                <a:solidFill>
                  <a:srgbClr val="993300"/>
                </a:solidFill>
                <a:effectLst>
                  <a:outerShdw blurRad="38100" dist="38100" dir="2700000" algn="tl">
                    <a:srgbClr val="000000">
                      <a:alpha val="43137"/>
                    </a:srgbClr>
                  </a:outerShdw>
                </a:effectLst>
              </a:rPr>
              <a:t>Cadre juridique national </a:t>
            </a:r>
            <a:r>
              <a:rPr lang="fr-FR" sz="3200" b="1" dirty="0" smtClean="0">
                <a:solidFill>
                  <a:srgbClr val="993300"/>
                </a:solidFill>
                <a:effectLst>
                  <a:outerShdw blurRad="38100" dist="38100" dir="2700000" algn="tl">
                    <a:srgbClr val="000000">
                      <a:alpha val="43137"/>
                    </a:srgbClr>
                  </a:outerShdw>
                </a:effectLst>
              </a:rPr>
              <a:t>(1)</a:t>
            </a:r>
            <a:endParaRPr lang="fr-FR" sz="3200" b="1" dirty="0">
              <a:solidFill>
                <a:srgbClr val="993300"/>
              </a:solidFill>
              <a:effectLst>
                <a:outerShdw blurRad="38100" dist="38100" dir="2700000" algn="tl">
                  <a:srgbClr val="000000">
                    <a:alpha val="43137"/>
                  </a:srgbClr>
                </a:outerShdw>
              </a:effectLst>
            </a:endParaRPr>
          </a:p>
          <a:p>
            <a:pPr marL="0" indent="0">
              <a:buNone/>
            </a:pPr>
            <a:r>
              <a:rPr lang="fr-FR" sz="3000" dirty="0" smtClean="0">
                <a:solidFill>
                  <a:schemeClr val="tx1"/>
                </a:solidFill>
              </a:rPr>
              <a:t>1</a:t>
            </a:r>
            <a:endParaRPr lang="fr-FR" sz="3000" dirty="0" smtClean="0">
              <a:solidFill>
                <a:schemeClr val="tx1"/>
              </a:solidFill>
            </a:endParaRPr>
          </a:p>
          <a:p>
            <a:endParaRPr lang="fr-FR" dirty="0">
              <a:solidFill>
                <a:schemeClr val="tx1"/>
              </a:solidFill>
            </a:endParaRPr>
          </a:p>
          <a:p>
            <a:pPr algn="just"/>
            <a:r>
              <a:rPr lang="fr-FR" sz="2400" dirty="0">
                <a:solidFill>
                  <a:schemeClr val="tx1"/>
                </a:solidFill>
                <a:latin typeface="Times New Roman" panose="02020603050405020304" pitchFamily="18" charset="0"/>
                <a:cs typeface="Times New Roman" panose="02020603050405020304" pitchFamily="18" charset="0"/>
              </a:rPr>
              <a:t>Constitution du 25 novembre </a:t>
            </a:r>
            <a:r>
              <a:rPr lang="fr-FR" sz="2400" dirty="0" smtClean="0">
                <a:solidFill>
                  <a:schemeClr val="tx1"/>
                </a:solidFill>
                <a:latin typeface="Times New Roman" panose="02020603050405020304" pitchFamily="18" charset="0"/>
                <a:cs typeface="Times New Roman" panose="02020603050405020304" pitchFamily="18" charset="0"/>
              </a:rPr>
              <a:t>2010 notamment en son article 35 </a:t>
            </a:r>
            <a:r>
              <a:rPr lang="fr-FR" sz="2400" dirty="0">
                <a:solidFill>
                  <a:schemeClr val="tx1"/>
                </a:solidFill>
                <a:latin typeface="Times New Roman" panose="02020603050405020304" pitchFamily="18" charset="0"/>
                <a:cs typeface="Times New Roman" panose="02020603050405020304" pitchFamily="18" charset="0"/>
              </a:rPr>
              <a:t>;</a:t>
            </a:r>
          </a:p>
          <a:p>
            <a:pPr algn="just"/>
            <a:r>
              <a:rPr lang="fr-FR" sz="2400" dirty="0">
                <a:solidFill>
                  <a:schemeClr val="tx1"/>
                </a:solidFill>
                <a:latin typeface="Times New Roman" panose="02020603050405020304" pitchFamily="18" charset="0"/>
                <a:cs typeface="Times New Roman" panose="02020603050405020304" pitchFamily="18" charset="0"/>
              </a:rPr>
              <a:t>Loi n°98-56 du 29 Décembre 1998 portant loi-cadre relative à la Gestion de l’Environnement. Dispositions clés : Art. 37, 38, 38, 39, 40 et 41 de la section I traitent « De la protection de l’atmosphère » ; Art. 44 et 45 de la section II traitent « De la protection des ressources en eau » et Art. 56, 57 et 58 de la section III traitent « De la protection du sol et du sous-sol » ; Articles 70, 71, 72, 73 de la Section 6 traitent des substances chimiques nocives ou dangereuses ; </a:t>
            </a:r>
          </a:p>
          <a:p>
            <a:pPr algn="just"/>
            <a:r>
              <a:rPr lang="fr-FR" sz="2400" dirty="0" smtClean="0">
                <a:solidFill>
                  <a:schemeClr val="tx1"/>
                </a:solidFill>
                <a:latin typeface="Times New Roman" panose="02020603050405020304" pitchFamily="18" charset="0"/>
                <a:cs typeface="Times New Roman" panose="02020603050405020304" pitchFamily="18" charset="0"/>
              </a:rPr>
              <a:t>Loi </a:t>
            </a:r>
            <a:r>
              <a:rPr lang="fr-FR" sz="2400" dirty="0">
                <a:solidFill>
                  <a:schemeClr val="tx1"/>
                </a:solidFill>
                <a:latin typeface="Times New Roman" panose="02020603050405020304" pitchFamily="18" charset="0"/>
                <a:cs typeface="Times New Roman" panose="02020603050405020304" pitchFamily="18" charset="0"/>
              </a:rPr>
              <a:t>n°2018-28 du 14 mai 2018 déterminant les principes fondamentaux de l’Evaluation Environnementale au Niger ;</a:t>
            </a:r>
          </a:p>
          <a:p>
            <a:r>
              <a:rPr lang="fr-FR" sz="2400" dirty="0" smtClean="0">
                <a:solidFill>
                  <a:schemeClr val="tx1"/>
                </a:solidFill>
                <a:latin typeface="Times New Roman" panose="02020603050405020304" pitchFamily="18" charset="0"/>
                <a:cs typeface="Times New Roman" panose="02020603050405020304" pitchFamily="18" charset="0"/>
              </a:rPr>
              <a:t>Décret </a:t>
            </a:r>
            <a:r>
              <a:rPr lang="fr-FR" sz="2400" dirty="0">
                <a:solidFill>
                  <a:schemeClr val="tx1"/>
                </a:solidFill>
                <a:latin typeface="Times New Roman" panose="02020603050405020304" pitchFamily="18" charset="0"/>
                <a:cs typeface="Times New Roman" panose="02020603050405020304" pitchFamily="18" charset="0"/>
              </a:rPr>
              <a:t>n° 2016-522/PRN/MEDD du 28 </a:t>
            </a:r>
            <a:r>
              <a:rPr lang="fr-FR" sz="2400" dirty="0" smtClean="0">
                <a:solidFill>
                  <a:schemeClr val="tx1"/>
                </a:solidFill>
                <a:latin typeface="Times New Roman" panose="02020603050405020304" pitchFamily="18" charset="0"/>
                <a:cs typeface="Times New Roman" panose="02020603050405020304" pitchFamily="18" charset="0"/>
              </a:rPr>
              <a:t>septembre </a:t>
            </a:r>
            <a:r>
              <a:rPr lang="fr-FR" sz="2400" dirty="0">
                <a:solidFill>
                  <a:schemeClr val="tx1"/>
                </a:solidFill>
                <a:latin typeface="Times New Roman" panose="02020603050405020304" pitchFamily="18" charset="0"/>
                <a:cs typeface="Times New Roman" panose="02020603050405020304" pitchFamily="18" charset="0"/>
              </a:rPr>
              <a:t>2016, portant adoption de la </a:t>
            </a:r>
            <a:r>
              <a:rPr lang="fr-FR" sz="2400" dirty="0" smtClean="0">
                <a:solidFill>
                  <a:schemeClr val="tx1"/>
                </a:solidFill>
                <a:latin typeface="Times New Roman" panose="02020603050405020304" pitchFamily="18" charset="0"/>
                <a:cs typeface="Times New Roman" panose="02020603050405020304" pitchFamily="18" charset="0"/>
              </a:rPr>
              <a:t>Politique Nationale </a:t>
            </a:r>
            <a:r>
              <a:rPr lang="fr-FR" sz="2400" dirty="0">
                <a:solidFill>
                  <a:schemeClr val="tx1"/>
                </a:solidFill>
                <a:latin typeface="Times New Roman" panose="02020603050405020304" pitchFamily="18" charset="0"/>
                <a:cs typeface="Times New Roman" panose="02020603050405020304" pitchFamily="18" charset="0"/>
              </a:rPr>
              <a:t>en matière d'Environnement et de Développement Durable</a:t>
            </a:r>
            <a:r>
              <a:rPr lang="fr-FR" sz="2400" dirty="0" smtClean="0">
                <a:solidFill>
                  <a:schemeClr val="tx1"/>
                </a:solidFill>
                <a:latin typeface="Times New Roman" panose="02020603050405020304" pitchFamily="18" charset="0"/>
                <a:cs typeface="Times New Roman" panose="02020603050405020304" pitchFamily="18" charset="0"/>
              </a:rPr>
              <a:t>;</a:t>
            </a:r>
          </a:p>
          <a:p>
            <a:pPr algn="just"/>
            <a:r>
              <a:rPr lang="fr-FR" sz="2400" dirty="0">
                <a:solidFill>
                  <a:schemeClr val="tx1"/>
                </a:solidFill>
                <a:latin typeface="Times New Roman" panose="02020603050405020304" pitchFamily="18" charset="0"/>
                <a:cs typeface="Times New Roman" panose="02020603050405020304" pitchFamily="18" charset="0"/>
              </a:rPr>
              <a:t>Décret n°2019/027/PRN/ MESU/DD du 11 janvier 2019 portant modalités d’application de la loi n°2018 du 14 mai 2018 déterminant les principes fondamentaux de l’Evaluation Environnementale au Niger</a:t>
            </a:r>
            <a:endParaRPr lang="en-GB" sz="2400" dirty="0">
              <a:solidFill>
                <a:schemeClr val="tx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defRPr/>
            </a:pPr>
            <a:r>
              <a:rPr lang="fr-FR" altLang="fr-FR" sz="2400" b="1" dirty="0">
                <a:solidFill>
                  <a:srgbClr val="0070C0"/>
                </a:solidFill>
                <a:latin typeface="Arial Narrow" panose="020B0606020202030204" pitchFamily="34" charset="0"/>
              </a:rPr>
              <a:t>Décret N° 2021-161/PRN/MESU/DD </a:t>
            </a:r>
            <a:r>
              <a:rPr lang="fr-FR" sz="2400" b="1" dirty="0">
                <a:solidFill>
                  <a:srgbClr val="0070C0"/>
                </a:solidFill>
                <a:latin typeface="Arial Narrow" panose="020B0606020202030204" pitchFamily="34" charset="0"/>
              </a:rPr>
              <a:t>du 05 mars 2021 déterminant les modalités de gestion des produits et des activités polluant ou dégradant l'environnement et fixant la redevance y relative modifié par le décret </a:t>
            </a:r>
            <a:r>
              <a:rPr lang="fr-FR" altLang="fr-FR" sz="2400" b="1" dirty="0">
                <a:solidFill>
                  <a:srgbClr val="0070C0"/>
                </a:solidFill>
                <a:latin typeface="Arial Narrow" panose="020B0606020202030204" pitchFamily="34" charset="0"/>
              </a:rPr>
              <a:t>N° 2022-460/PRN/ME/LCD </a:t>
            </a:r>
            <a:r>
              <a:rPr lang="fr-FR" sz="2400" b="1" dirty="0">
                <a:solidFill>
                  <a:srgbClr val="0070C0"/>
                </a:solidFill>
                <a:latin typeface="Arial Narrow" panose="020B0606020202030204" pitchFamily="34" charset="0"/>
              </a:rPr>
              <a:t>du 02 juin 2022 </a:t>
            </a:r>
          </a:p>
          <a:p>
            <a:pPr>
              <a:buFont typeface="Wingdings" panose="05000000000000000000" pitchFamily="2" charset="2"/>
              <a:buChar char="Ø"/>
            </a:pPr>
            <a:endParaRPr lang="en-GB" dirty="0">
              <a:solidFill>
                <a:schemeClr val="tx1"/>
              </a:solidFill>
            </a:endParaRPr>
          </a:p>
        </p:txBody>
      </p:sp>
    </p:spTree>
    <p:extLst>
      <p:ext uri="{BB962C8B-B14F-4D97-AF65-F5344CB8AC3E}">
        <p14:creationId xmlns:p14="http://schemas.microsoft.com/office/powerpoint/2010/main" val="13486602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96834" y="976857"/>
            <a:ext cx="10842172" cy="5481091"/>
          </a:xfrm>
        </p:spPr>
        <p:txBody>
          <a:bodyPr>
            <a:normAutofit fontScale="92500" lnSpcReduction="20000"/>
          </a:bodyPr>
          <a:lstStyle/>
          <a:p>
            <a:pPr marL="0" indent="0">
              <a:buNone/>
            </a:pPr>
            <a:r>
              <a:rPr lang="fr-FR" sz="2400" b="1" dirty="0">
                <a:solidFill>
                  <a:srgbClr val="993300"/>
                </a:solidFill>
                <a:effectLst>
                  <a:outerShdw blurRad="38100" dist="38100" dir="2700000" algn="tl">
                    <a:srgbClr val="000000">
                      <a:alpha val="43137"/>
                    </a:srgbClr>
                  </a:outerShdw>
                </a:effectLst>
              </a:rPr>
              <a:t>Cadre juridique national </a:t>
            </a:r>
            <a:r>
              <a:rPr lang="fr-FR" sz="2400" b="1" dirty="0" smtClean="0">
                <a:solidFill>
                  <a:srgbClr val="993300"/>
                </a:solidFill>
                <a:effectLst>
                  <a:outerShdw blurRad="38100" dist="38100" dir="2700000" algn="tl">
                    <a:srgbClr val="000000">
                      <a:alpha val="43137"/>
                    </a:srgbClr>
                  </a:outerShdw>
                </a:effectLst>
              </a:rPr>
              <a:t>(2)</a:t>
            </a:r>
            <a:endParaRPr lang="fr-FR" sz="2400" b="1" dirty="0">
              <a:solidFill>
                <a:srgbClr val="993300"/>
              </a:solidFill>
              <a:effectLst>
                <a:outerShdw blurRad="38100" dist="38100" dir="2700000" algn="tl">
                  <a:srgbClr val="000000">
                    <a:alpha val="43137"/>
                  </a:srgbClr>
                </a:outerShdw>
              </a:effectLst>
            </a:endParaRPr>
          </a:p>
          <a:p>
            <a:pPr marL="0" indent="0">
              <a:buNone/>
            </a:pPr>
            <a:endParaRPr lang="fr-FR" sz="2400" b="1" dirty="0"/>
          </a:p>
          <a:p>
            <a:pPr>
              <a:buFont typeface="Wingdings" panose="05000000000000000000" pitchFamily="2" charset="2"/>
              <a:buChar char="Ø"/>
            </a:pPr>
            <a:r>
              <a:rPr lang="fr-FR" sz="2400" b="1" dirty="0" smtClean="0"/>
              <a:t>l’arrêté </a:t>
            </a:r>
            <a:r>
              <a:rPr lang="fr-FR" sz="2400" b="1" dirty="0"/>
              <a:t>N° 00142/ME/SU/DD/DGE/DD</a:t>
            </a:r>
            <a:r>
              <a:rPr lang="fr-FR" sz="2400" dirty="0"/>
              <a:t> du 29 octobre 2014 portant création, composition et attribution du Comité National de gestion des Polluants Organiques Persistants (POP);</a:t>
            </a:r>
          </a:p>
          <a:p>
            <a:pPr>
              <a:buFont typeface="Wingdings" panose="05000000000000000000" pitchFamily="2" charset="2"/>
              <a:buChar char="Ø"/>
            </a:pPr>
            <a:r>
              <a:rPr lang="fr-FR" sz="2400" b="1" dirty="0"/>
              <a:t>l’arrêté n° 121/MAG/DGPV </a:t>
            </a:r>
            <a:r>
              <a:rPr lang="fr-FR" sz="2400" dirty="0"/>
              <a:t>du 04 juin 2013 portant création du Comité National de Gestion des Pesticides (CNGP);</a:t>
            </a:r>
          </a:p>
          <a:p>
            <a:pPr>
              <a:buFont typeface="Wingdings" panose="05000000000000000000" pitchFamily="2" charset="2"/>
              <a:buChar char="Ø"/>
            </a:pPr>
            <a:r>
              <a:rPr lang="fr-FR" sz="2400" b="1" dirty="0"/>
              <a:t>L’arrêté n°092/MAG/EL/DPV </a:t>
            </a:r>
            <a:r>
              <a:rPr lang="fr-FR" sz="2400" dirty="0"/>
              <a:t>du 08 juillet 1999, modifié et complété par l’arrêté N°177/MAG/EL/DGPV du 20 octobre 2016 interdit l’importation au Niger des produits phyto pharmaceutiques dont le DDT.</a:t>
            </a:r>
          </a:p>
          <a:p>
            <a:pPr algn="just">
              <a:buFont typeface="Wingdings" panose="05000000000000000000" pitchFamily="2" charset="2"/>
              <a:buChar char="Ø"/>
              <a:defRPr/>
            </a:pPr>
            <a:r>
              <a:rPr lang="fr-FR" sz="2400" dirty="0"/>
              <a:t>l’</a:t>
            </a:r>
            <a:r>
              <a:rPr lang="fr-FR" sz="2400" b="1" dirty="0"/>
              <a:t>arrêté n° 0177/MAG/EL/DGPV du 20 octobre 2016 </a:t>
            </a:r>
            <a:r>
              <a:rPr lang="fr-FR" sz="2400" dirty="0"/>
              <a:t>fixant la liste des pesticides interdits au Niger</a:t>
            </a:r>
            <a:r>
              <a:rPr lang="fr-FR" sz="2400" dirty="0">
                <a:latin typeface="Calibri" panose="020F0502020204030204" pitchFamily="34" charset="0"/>
                <a:cs typeface="Arial" panose="020B0604020202020204" pitchFamily="34" charset="0"/>
              </a:rPr>
              <a:t> ;</a:t>
            </a:r>
          </a:p>
          <a:p>
            <a:pPr algn="just">
              <a:buFont typeface="Wingdings" panose="05000000000000000000" pitchFamily="2" charset="2"/>
              <a:buChar char="Ø"/>
              <a:defRPr/>
            </a:pPr>
            <a:r>
              <a:rPr lang="fr-FR" sz="2400" dirty="0"/>
              <a:t>l’</a:t>
            </a:r>
            <a:r>
              <a:rPr lang="fr-FR" sz="2400" b="1" dirty="0"/>
              <a:t>arrêté n°0233/ME/LCD/SG/DGEDDDL du 21 octobre 2021 </a:t>
            </a:r>
            <a:r>
              <a:rPr lang="fr-FR" sz="2400" dirty="0"/>
              <a:t>portant création, attributions, composition et fonctionnement du Comité Ad hoc Chargé de l’examen des dossiers d’agrément pour l’importation et la circulation des substances chimiques et pour l’enlèvement et le mouvement national des déchets dangereux;</a:t>
            </a:r>
          </a:p>
          <a:p>
            <a:endParaRPr lang="fr-FR" sz="2400" dirty="0"/>
          </a:p>
          <a:p>
            <a:pPr>
              <a:buFont typeface="Wingdings" panose="05000000000000000000" pitchFamily="2" charset="2"/>
              <a:buChar char="Ø"/>
            </a:pPr>
            <a:endParaRPr lang="fr-FR" sz="2400" dirty="0"/>
          </a:p>
          <a:p>
            <a:pPr lvl="0"/>
            <a:endParaRPr lang="fr-FR" sz="2000" dirty="0"/>
          </a:p>
          <a:p>
            <a:pPr marL="0" indent="0">
              <a:buNone/>
            </a:pPr>
            <a:endParaRPr lang="fr-FR" sz="2000" dirty="0"/>
          </a:p>
          <a:p>
            <a:pPr>
              <a:buFont typeface="Wingdings" panose="05000000000000000000" pitchFamily="2" charset="2"/>
              <a:buChar char="Ø"/>
            </a:pPr>
            <a:endParaRPr lang="fr-FR" sz="2000" dirty="0"/>
          </a:p>
        </p:txBody>
      </p:sp>
    </p:spTree>
    <p:extLst>
      <p:ext uri="{BB962C8B-B14F-4D97-AF65-F5344CB8AC3E}">
        <p14:creationId xmlns:p14="http://schemas.microsoft.com/office/powerpoint/2010/main" val="1905609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313509"/>
            <a:ext cx="11029615" cy="6544491"/>
          </a:xfrm>
        </p:spPr>
        <p:txBody>
          <a:bodyPr>
            <a:normAutofit fontScale="77500" lnSpcReduction="20000"/>
          </a:bodyPr>
          <a:lstStyle/>
          <a:p>
            <a:pPr marL="0" indent="0" algn="just" fontAlgn="base">
              <a:lnSpc>
                <a:spcPct val="150000"/>
              </a:lnSpc>
              <a:spcBef>
                <a:spcPct val="0"/>
              </a:spcBef>
              <a:spcAft>
                <a:spcPct val="0"/>
              </a:spcAft>
              <a:buNone/>
            </a:pPr>
            <a:endParaRPr lang="fr-FR" altLang="fr-FR" sz="1800" b="1" dirty="0" smtClean="0">
              <a:solidFill>
                <a:srgbClr val="0070C0"/>
              </a:solidFill>
              <a:latin typeface="Arial Narrow" panose="020B0606020202030204" pitchFamily="34" charset="0"/>
            </a:endParaRPr>
          </a:p>
          <a:p>
            <a:pPr marL="0" indent="0" algn="just" fontAlgn="base">
              <a:lnSpc>
                <a:spcPct val="150000"/>
              </a:lnSpc>
              <a:spcBef>
                <a:spcPct val="0"/>
              </a:spcBef>
              <a:spcAft>
                <a:spcPct val="0"/>
              </a:spcAft>
              <a:buNone/>
            </a:pPr>
            <a:r>
              <a:rPr lang="fr-FR" b="1" dirty="0">
                <a:solidFill>
                  <a:srgbClr val="993300"/>
                </a:solidFill>
                <a:effectLst>
                  <a:outerShdw blurRad="38100" dist="38100" dir="2700000" algn="tl">
                    <a:srgbClr val="000000">
                      <a:alpha val="43137"/>
                    </a:srgbClr>
                  </a:outerShdw>
                </a:effectLst>
              </a:rPr>
              <a:t>Cadre juridique national </a:t>
            </a:r>
            <a:r>
              <a:rPr lang="fr-FR" b="1" dirty="0" smtClean="0">
                <a:solidFill>
                  <a:srgbClr val="993300"/>
                </a:solidFill>
                <a:effectLst>
                  <a:outerShdw blurRad="38100" dist="38100" dir="2700000" algn="tl">
                    <a:srgbClr val="000000">
                      <a:alpha val="43137"/>
                    </a:srgbClr>
                  </a:outerShdw>
                </a:effectLst>
              </a:rPr>
              <a:t>(3)</a:t>
            </a:r>
            <a:endParaRPr lang="fr-FR" b="1" dirty="0">
              <a:solidFill>
                <a:srgbClr val="993300"/>
              </a:solidFill>
              <a:effectLst>
                <a:outerShdw blurRad="38100" dist="38100" dir="2700000" algn="tl">
                  <a:srgbClr val="000000">
                    <a:alpha val="43137"/>
                  </a:srgbClr>
                </a:outerShdw>
              </a:effectLst>
            </a:endParaRPr>
          </a:p>
          <a:p>
            <a:pPr marL="0" indent="0" algn="just" fontAlgn="base">
              <a:lnSpc>
                <a:spcPct val="150000"/>
              </a:lnSpc>
              <a:spcBef>
                <a:spcPct val="0"/>
              </a:spcBef>
              <a:spcAft>
                <a:spcPct val="0"/>
              </a:spcAft>
              <a:buNone/>
            </a:pPr>
            <a:endParaRPr lang="fr-FR" altLang="fr-FR" b="1" dirty="0">
              <a:solidFill>
                <a:srgbClr val="0070C0"/>
              </a:solidFill>
              <a:latin typeface="Arial Narrow" panose="020B0606020202030204" pitchFamily="34" charset="0"/>
            </a:endParaRPr>
          </a:p>
          <a:p>
            <a:pPr marL="0" indent="0" algn="just" fontAlgn="base">
              <a:lnSpc>
                <a:spcPct val="150000"/>
              </a:lnSpc>
              <a:spcBef>
                <a:spcPct val="0"/>
              </a:spcBef>
              <a:spcAft>
                <a:spcPct val="0"/>
              </a:spcAft>
              <a:buNone/>
            </a:pPr>
            <a:endParaRPr lang="fr-FR" altLang="fr-FR" sz="1800" b="1" dirty="0" smtClean="0">
              <a:solidFill>
                <a:srgbClr val="0070C0"/>
              </a:solidFill>
              <a:latin typeface="Arial Narrow" panose="020B0606020202030204" pitchFamily="34" charset="0"/>
            </a:endParaRPr>
          </a:p>
          <a:p>
            <a:pPr marL="0" indent="0" algn="just" fontAlgn="base">
              <a:lnSpc>
                <a:spcPct val="150000"/>
              </a:lnSpc>
              <a:spcBef>
                <a:spcPct val="0"/>
              </a:spcBef>
              <a:spcAft>
                <a:spcPct val="0"/>
              </a:spcAft>
              <a:buNone/>
            </a:pPr>
            <a:r>
              <a:rPr lang="fr-FR" altLang="fr-FR" sz="1800" b="1" dirty="0" smtClean="0">
                <a:solidFill>
                  <a:srgbClr val="0070C0"/>
                </a:solidFill>
                <a:latin typeface="Arial Narrow" panose="020B0606020202030204" pitchFamily="34" charset="0"/>
              </a:rPr>
              <a:t>Décret </a:t>
            </a:r>
            <a:r>
              <a:rPr lang="fr-FR" altLang="fr-FR" sz="1800" b="1" dirty="0">
                <a:solidFill>
                  <a:srgbClr val="0070C0"/>
                </a:solidFill>
                <a:latin typeface="Arial Narrow" panose="020B0606020202030204" pitchFamily="34" charset="0"/>
              </a:rPr>
              <a:t>N° 2021-161/PRN/MESU/DD </a:t>
            </a:r>
            <a:r>
              <a:rPr lang="fr-FR" sz="1800" b="1" dirty="0">
                <a:solidFill>
                  <a:srgbClr val="0070C0"/>
                </a:solidFill>
                <a:latin typeface="Arial Narrow" panose="020B0606020202030204" pitchFamily="34" charset="0"/>
              </a:rPr>
              <a:t>du 05 mars 2021 déterminant les modalités de gestion des produits et des activités polluant ou dégradant l'environnement et fixant la redevance y relative modifié par le décret </a:t>
            </a:r>
            <a:r>
              <a:rPr lang="fr-FR" altLang="fr-FR" sz="1800" b="1" dirty="0">
                <a:solidFill>
                  <a:srgbClr val="0070C0"/>
                </a:solidFill>
                <a:latin typeface="Arial Narrow" panose="020B0606020202030204" pitchFamily="34" charset="0"/>
              </a:rPr>
              <a:t>N° 2022-460/PRN/ME/LCD </a:t>
            </a:r>
            <a:r>
              <a:rPr lang="fr-FR" sz="1800" b="1" dirty="0">
                <a:solidFill>
                  <a:srgbClr val="0070C0"/>
                </a:solidFill>
                <a:latin typeface="Arial Narrow" panose="020B0606020202030204" pitchFamily="34" charset="0"/>
              </a:rPr>
              <a:t>du 02 juin 2022 </a:t>
            </a:r>
          </a:p>
          <a:p>
            <a:pPr marL="0" indent="0" algn="just" fontAlgn="base">
              <a:lnSpc>
                <a:spcPct val="150000"/>
              </a:lnSpc>
              <a:spcBef>
                <a:spcPct val="0"/>
              </a:spcBef>
              <a:spcAft>
                <a:spcPct val="0"/>
              </a:spcAft>
              <a:buNone/>
            </a:pPr>
            <a:endParaRPr lang="fr-FR" sz="1800" dirty="0" smtClean="0">
              <a:latin typeface="Arial" panose="020B0604020202020204" pitchFamily="34" charset="0"/>
              <a:cs typeface="Arial" panose="020B0604020202020204" pitchFamily="34" charset="0"/>
            </a:endParaRPr>
          </a:p>
          <a:p>
            <a:pPr marL="0" lvl="0" indent="0" algn="just" fontAlgn="base">
              <a:lnSpc>
                <a:spcPct val="150000"/>
              </a:lnSpc>
              <a:spcBef>
                <a:spcPct val="0"/>
              </a:spcBef>
              <a:spcAft>
                <a:spcPct val="0"/>
              </a:spcAft>
              <a:buNone/>
            </a:pPr>
            <a:r>
              <a:rPr lang="fr-FR" sz="1800" dirty="0" smtClean="0">
                <a:latin typeface="Arial" panose="020B0604020202020204" pitchFamily="34" charset="0"/>
                <a:cs typeface="Arial" panose="020B0604020202020204" pitchFamily="34" charset="0"/>
              </a:rPr>
              <a:t>Ce </a:t>
            </a:r>
            <a:r>
              <a:rPr lang="fr-FR" sz="1800" dirty="0">
                <a:latin typeface="Arial" panose="020B0604020202020204" pitchFamily="34" charset="0"/>
                <a:cs typeface="Arial" panose="020B0604020202020204" pitchFamily="34" charset="0"/>
              </a:rPr>
              <a:t>décret est élaboré en application du principe universel de Pollueur-payeur et des dispositions sur les produits et activités polluant ou dégradant l’environnement conformément à la loi n°98-56 du 29 décembre 1998, portant loi-cadre relative à la gestion de l’environnement et aux mesures permanentes de la loi n°2003-02 du 02 janvier 2003, portant loi des Finances pour l’année budgétaire 2003.</a:t>
            </a:r>
          </a:p>
          <a:p>
            <a:pPr marL="0" indent="0" algn="just" fontAlgn="base">
              <a:lnSpc>
                <a:spcPct val="150000"/>
              </a:lnSpc>
              <a:spcBef>
                <a:spcPct val="0"/>
              </a:spcBef>
              <a:spcAft>
                <a:spcPct val="0"/>
              </a:spcAft>
              <a:buNone/>
            </a:pPr>
            <a:endParaRPr lang="fr-FR" altLang="fr-FR" sz="1800" b="1" dirty="0">
              <a:solidFill>
                <a:srgbClr val="0070C0"/>
              </a:solidFill>
              <a:latin typeface="Arial Narrow" panose="020B0606020202030204" pitchFamily="34" charset="0"/>
            </a:endParaRPr>
          </a:p>
          <a:p>
            <a:pPr marL="0" indent="0" algn="just" fontAlgn="base">
              <a:lnSpc>
                <a:spcPct val="150000"/>
              </a:lnSpc>
              <a:spcBef>
                <a:spcPct val="0"/>
              </a:spcBef>
              <a:spcAft>
                <a:spcPct val="0"/>
              </a:spcAft>
              <a:buNone/>
            </a:pPr>
            <a:endParaRPr lang="fr-FR" sz="1800" dirty="0">
              <a:latin typeface="Arial" panose="020B0604020202020204" pitchFamily="34" charset="0"/>
              <a:cs typeface="Arial" panose="020B0604020202020204" pitchFamily="34" charset="0"/>
            </a:endParaRPr>
          </a:p>
          <a:p>
            <a:pPr marL="0" indent="0" algn="just" fontAlgn="base">
              <a:lnSpc>
                <a:spcPct val="150000"/>
              </a:lnSpc>
              <a:spcBef>
                <a:spcPct val="0"/>
              </a:spcBef>
              <a:spcAft>
                <a:spcPct val="0"/>
              </a:spcAft>
              <a:buNone/>
            </a:pPr>
            <a:r>
              <a:rPr lang="fr-FR" sz="1800" dirty="0" smtClean="0">
                <a:latin typeface="Arial" panose="020B0604020202020204" pitchFamily="34" charset="0"/>
                <a:cs typeface="Arial" panose="020B0604020202020204" pitchFamily="34" charset="0"/>
              </a:rPr>
              <a:t>Elaboré Pour </a:t>
            </a:r>
            <a:r>
              <a:rPr lang="fr-FR" sz="1800" dirty="0">
                <a:latin typeface="Arial" panose="020B0604020202020204" pitchFamily="34" charset="0"/>
                <a:cs typeface="Arial" panose="020B0604020202020204" pitchFamily="34" charset="0"/>
              </a:rPr>
              <a:t>rendre effectives certaines dispositions des accords internationaux environnementaux régulièrement ratifiés par le Niger, notamment ceux en lien au contrôle des déchets dangereux et des produits chimiques et pesticides dangereux qui font l’objet d’un commerce international. </a:t>
            </a:r>
            <a:endParaRPr lang="fr-FR" sz="1800" dirty="0" smtClean="0">
              <a:latin typeface="Arial" panose="020B0604020202020204" pitchFamily="34" charset="0"/>
              <a:cs typeface="Arial" panose="020B0604020202020204" pitchFamily="34" charset="0"/>
            </a:endParaRPr>
          </a:p>
          <a:p>
            <a:pPr marL="0" indent="0" algn="just" fontAlgn="base">
              <a:lnSpc>
                <a:spcPct val="150000"/>
              </a:lnSpc>
              <a:spcBef>
                <a:spcPct val="0"/>
              </a:spcBef>
              <a:spcAft>
                <a:spcPct val="0"/>
              </a:spcAft>
              <a:buNone/>
            </a:pPr>
            <a:endParaRPr lang="fr-FR" sz="1800" dirty="0">
              <a:latin typeface="Arial" panose="020B0604020202020204" pitchFamily="34" charset="0"/>
              <a:cs typeface="Arial" panose="020B0604020202020204" pitchFamily="34" charset="0"/>
            </a:endParaRPr>
          </a:p>
          <a:p>
            <a:pPr marL="0" lvl="0" indent="0" algn="just" fontAlgn="base">
              <a:lnSpc>
                <a:spcPct val="150000"/>
              </a:lnSpc>
              <a:spcBef>
                <a:spcPct val="0"/>
              </a:spcBef>
              <a:spcAft>
                <a:spcPct val="0"/>
              </a:spcAft>
              <a:buNone/>
            </a:pPr>
            <a:r>
              <a:rPr lang="fr-FR" sz="1800" dirty="0" smtClean="0">
                <a:latin typeface="Arial" panose="020B0604020202020204" pitchFamily="34" charset="0"/>
                <a:cs typeface="Arial" panose="020B0604020202020204" pitchFamily="34" charset="0"/>
              </a:rPr>
              <a:t>Elaboré  pour  contrecarrer </a:t>
            </a:r>
            <a:r>
              <a:rPr lang="fr-FR" sz="1800" dirty="0">
                <a:latin typeface="Arial" panose="020B0604020202020204" pitchFamily="34" charset="0"/>
                <a:cs typeface="Arial" panose="020B0604020202020204" pitchFamily="34" charset="0"/>
              </a:rPr>
              <a:t>cette tendance croissante à l’importation et à l’utilisation non rationnelle notamment des produits chimiques qui, par la suite, produisent des déchets dangereux avec des conséquences néfastes sur la santé humaine et l’environnement.</a:t>
            </a:r>
          </a:p>
          <a:p>
            <a:pPr marL="0" indent="0" algn="just">
              <a:buNone/>
              <a:defRPr/>
            </a:pPr>
            <a:r>
              <a:rPr lang="fr-FR" sz="1800" dirty="0" smtClean="0"/>
              <a:t>Elaboré pour une traçabilité des PC et  </a:t>
            </a:r>
            <a:r>
              <a:rPr lang="fr-FR" sz="1800" dirty="0"/>
              <a:t>mouvements </a:t>
            </a:r>
            <a:r>
              <a:rPr lang="fr-FR" sz="1800" dirty="0" smtClean="0"/>
              <a:t>(des </a:t>
            </a:r>
            <a:r>
              <a:rPr lang="fr-FR" sz="1800" dirty="0"/>
              <a:t>déchets dangereux sont soumis à une notification préalable  </a:t>
            </a:r>
            <a:r>
              <a:rPr lang="fr-FR" sz="1800" dirty="0" smtClean="0"/>
              <a:t>)à </a:t>
            </a:r>
            <a:r>
              <a:rPr lang="fr-FR" sz="1800" dirty="0"/>
              <a:t>la Ministre l’Environnement et de la Lutte Contre la Désertification</a:t>
            </a:r>
            <a:endParaRPr lang="fr-FR" sz="1800" dirty="0">
              <a:latin typeface="Arial" panose="020B0604020202020204" pitchFamily="34" charset="0"/>
              <a:cs typeface="Arial" panose="020B0604020202020204" pitchFamily="34" charset="0"/>
            </a:endParaRPr>
          </a:p>
          <a:p>
            <a:pPr marL="285750" indent="-285750">
              <a:lnSpc>
                <a:spcPct val="150000"/>
              </a:lnSpc>
              <a:buFont typeface="Wingdings" panose="05000000000000000000" pitchFamily="2" charset="2"/>
              <a:buChar char="v"/>
            </a:pPr>
            <a:r>
              <a:rPr lang="fr-FR" sz="1800" b="1" dirty="0" smtClean="0">
                <a:latin typeface="Arial" panose="020B0604020202020204" pitchFamily="34" charset="0"/>
                <a:cs typeface="Arial" panose="020B0604020202020204" pitchFamily="34" charset="0"/>
              </a:rPr>
              <a:t>11 </a:t>
            </a:r>
            <a:r>
              <a:rPr lang="fr-FR" sz="1800" b="1" dirty="0">
                <a:latin typeface="Arial" panose="020B0604020202020204" pitchFamily="34" charset="0"/>
                <a:cs typeface="Arial" panose="020B0604020202020204" pitchFamily="34" charset="0"/>
              </a:rPr>
              <a:t>Chapitres </a:t>
            </a:r>
          </a:p>
          <a:p>
            <a:pPr marL="285750" indent="-285750">
              <a:lnSpc>
                <a:spcPct val="150000"/>
              </a:lnSpc>
              <a:buFont typeface="Wingdings" panose="05000000000000000000" pitchFamily="2" charset="2"/>
              <a:buChar char="v"/>
            </a:pPr>
            <a:r>
              <a:rPr lang="fr-FR" sz="1800" b="1" dirty="0">
                <a:latin typeface="Arial" panose="020B0604020202020204" pitchFamily="34" charset="0"/>
                <a:cs typeface="Arial" panose="020B0604020202020204" pitchFamily="34" charset="0"/>
              </a:rPr>
              <a:t>54 articles</a:t>
            </a:r>
          </a:p>
        </p:txBody>
      </p:sp>
      <p:sp>
        <p:nvSpPr>
          <p:cNvPr id="4" name="Espace réservé du numéro de diapositive 3"/>
          <p:cNvSpPr>
            <a:spLocks noGrp="1"/>
          </p:cNvSpPr>
          <p:nvPr>
            <p:ph type="sldNum" sz="quarter" idx="12"/>
          </p:nvPr>
        </p:nvSpPr>
        <p:spPr/>
        <p:txBody>
          <a:bodyPr/>
          <a:lstStyle/>
          <a:p>
            <a:pPr rtl="0"/>
            <a:fld id="{3A98EE3D-8CD1-4C3F-BD1C-C98C9596463C}" type="slidenum">
              <a:rPr lang="en-US" smtClean="0"/>
              <a:t>14</a:t>
            </a:fld>
            <a:endParaRPr lang="en-US" dirty="0"/>
          </a:p>
        </p:txBody>
      </p:sp>
    </p:spTree>
    <p:extLst>
      <p:ext uri="{BB962C8B-B14F-4D97-AF65-F5344CB8AC3E}">
        <p14:creationId xmlns:p14="http://schemas.microsoft.com/office/powerpoint/2010/main" val="6526979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15089" y="1181220"/>
            <a:ext cx="5590177" cy="523220"/>
          </a:xfrm>
          <a:prstGeom prst="rect">
            <a:avLst/>
          </a:prstGeom>
        </p:spPr>
        <p:txBody>
          <a:bodyPr wrap="square">
            <a:spAutoFit/>
          </a:bodyPr>
          <a:lstStyle/>
          <a:p>
            <a:pPr algn="just">
              <a:buFont typeface="Arial" panose="020B0604020202020204" pitchFamily="34" charset="0"/>
              <a:buNone/>
              <a:defRPr/>
            </a:pPr>
            <a:r>
              <a:rPr lang="fr-FR" sz="2800" dirty="0" smtClean="0">
                <a:solidFill>
                  <a:schemeClr val="accent2">
                    <a:lumMod val="75000"/>
                  </a:schemeClr>
                </a:solidFill>
                <a:latin typeface="Arial" panose="020B0604020202020204" pitchFamily="34" charset="0"/>
                <a:cs typeface="Arial" panose="020B0604020202020204" pitchFamily="34" charset="0"/>
              </a:rPr>
              <a:t>Chapitres du décret</a:t>
            </a:r>
            <a:endParaRPr lang="fr-FR" sz="2800" dirty="0">
              <a:solidFill>
                <a:schemeClr val="accent2">
                  <a:lumMod val="75000"/>
                </a:schemeClr>
              </a:solidFill>
              <a:latin typeface="Arial" panose="020B0604020202020204" pitchFamily="34" charset="0"/>
              <a:cs typeface="Arial" panose="020B0604020202020204" pitchFamily="34" charset="0"/>
            </a:endParaRPr>
          </a:p>
        </p:txBody>
      </p:sp>
      <p:sp>
        <p:nvSpPr>
          <p:cNvPr id="3" name="ZoneTexte 2"/>
          <p:cNvSpPr txBox="1"/>
          <p:nvPr/>
        </p:nvSpPr>
        <p:spPr>
          <a:xfrm>
            <a:off x="835216" y="1943964"/>
            <a:ext cx="10940099" cy="4611519"/>
          </a:xfrm>
          <a:prstGeom prst="rect">
            <a:avLst/>
          </a:prstGeom>
          <a:noFill/>
        </p:spPr>
        <p:txBody>
          <a:bodyPr wrap="square" rtlCol="0">
            <a:spAutoFit/>
          </a:bodyPr>
          <a:lstStyle/>
          <a:p>
            <a:pPr marL="285750" indent="-285750">
              <a:lnSpc>
                <a:spcPct val="150000"/>
              </a:lnSpc>
              <a:buFont typeface="Wingdings" panose="05000000000000000000" pitchFamily="2" charset="2"/>
              <a:buChar char="v"/>
            </a:pPr>
            <a:r>
              <a:rPr lang="fr-FR" b="1" dirty="0" smtClean="0">
                <a:latin typeface="Arial" panose="020B0604020202020204" pitchFamily="34" charset="0"/>
                <a:cs typeface="Arial" panose="020B0604020202020204" pitchFamily="34" charset="0"/>
              </a:rPr>
              <a:t>Chapitre premier </a:t>
            </a:r>
            <a:r>
              <a:rPr lang="fr-FR" dirty="0" smtClean="0">
                <a:latin typeface="Arial" panose="020B0604020202020204" pitchFamily="34" charset="0"/>
                <a:cs typeface="Arial" panose="020B0604020202020204" pitchFamily="34" charset="0"/>
              </a:rPr>
              <a:t>:</a:t>
            </a:r>
            <a:r>
              <a:rPr lang="fr-FR" b="1" dirty="0" smtClean="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Des dispositions </a:t>
            </a:r>
            <a:r>
              <a:rPr lang="fr-FR" dirty="0" smtClean="0">
                <a:latin typeface="Arial" panose="020B0604020202020204" pitchFamily="34" charset="0"/>
                <a:cs typeface="Arial" panose="020B0604020202020204" pitchFamily="34" charset="0"/>
              </a:rPr>
              <a:t>générales</a:t>
            </a:r>
          </a:p>
          <a:p>
            <a:pPr marL="285750" indent="-285750">
              <a:lnSpc>
                <a:spcPct val="150000"/>
              </a:lnSpc>
              <a:buFont typeface="Wingdings" panose="05000000000000000000" pitchFamily="2" charset="2"/>
              <a:buChar char="v"/>
            </a:pPr>
            <a:r>
              <a:rPr lang="fr-FR" b="1" dirty="0" smtClean="0">
                <a:latin typeface="Arial" panose="020B0604020202020204" pitchFamily="34" charset="0"/>
                <a:cs typeface="Arial" panose="020B0604020202020204" pitchFamily="34" charset="0"/>
              </a:rPr>
              <a:t>Chapitre </a:t>
            </a:r>
            <a:r>
              <a:rPr lang="fr-FR" b="1" dirty="0">
                <a:latin typeface="Arial" panose="020B0604020202020204" pitchFamily="34" charset="0"/>
                <a:cs typeface="Arial" panose="020B0604020202020204" pitchFamily="34" charset="0"/>
              </a:rPr>
              <a:t>II </a:t>
            </a:r>
            <a:r>
              <a:rPr lang="fr-FR" dirty="0">
                <a:latin typeface="Arial" panose="020B0604020202020204" pitchFamily="34" charset="0"/>
                <a:cs typeface="Arial" panose="020B0604020202020204" pitchFamily="34" charset="0"/>
              </a:rPr>
              <a:t>: De l'importation et de la circulation des produits polluant ou dégradant </a:t>
            </a:r>
            <a:r>
              <a:rPr lang="fr-FR" dirty="0" smtClean="0">
                <a:latin typeface="Arial" panose="020B0604020202020204" pitchFamily="34" charset="0"/>
                <a:cs typeface="Arial" panose="020B0604020202020204" pitchFamily="34" charset="0"/>
              </a:rPr>
              <a:t>l'environnement</a:t>
            </a:r>
          </a:p>
          <a:p>
            <a:pPr marL="285750" indent="-285750">
              <a:lnSpc>
                <a:spcPct val="150000"/>
              </a:lnSpc>
              <a:buFont typeface="Wingdings" panose="05000000000000000000" pitchFamily="2" charset="2"/>
              <a:buChar char="v"/>
            </a:pPr>
            <a:r>
              <a:rPr lang="fr-FR" b="1" dirty="0">
                <a:latin typeface="Arial" panose="020B0604020202020204" pitchFamily="34" charset="0"/>
                <a:cs typeface="Arial" panose="020B0604020202020204" pitchFamily="34" charset="0"/>
              </a:rPr>
              <a:t>Chapitre III </a:t>
            </a:r>
            <a:r>
              <a:rPr lang="fr-FR" dirty="0" smtClean="0">
                <a:latin typeface="Arial" panose="020B0604020202020204" pitchFamily="34" charset="0"/>
                <a:cs typeface="Arial" panose="020B0604020202020204" pitchFamily="34" charset="0"/>
              </a:rPr>
              <a:t>:</a:t>
            </a:r>
            <a:r>
              <a:rPr lang="fr-FR" b="1" dirty="0" smtClean="0">
                <a:latin typeface="Arial" panose="020B0604020202020204" pitchFamily="34" charset="0"/>
                <a:cs typeface="Arial" panose="020B0604020202020204" pitchFamily="34" charset="0"/>
              </a:rPr>
              <a:t> </a:t>
            </a:r>
            <a:r>
              <a:rPr lang="fr-FR" dirty="0" smtClean="0">
                <a:latin typeface="Arial" panose="020B0604020202020204" pitchFamily="34" charset="0"/>
                <a:cs typeface="Arial" panose="020B0604020202020204" pitchFamily="34" charset="0"/>
              </a:rPr>
              <a:t>De </a:t>
            </a:r>
            <a:r>
              <a:rPr lang="fr-FR" dirty="0">
                <a:latin typeface="Arial" panose="020B0604020202020204" pitchFamily="34" charset="0"/>
                <a:cs typeface="Arial" panose="020B0604020202020204" pitchFamily="34" charset="0"/>
              </a:rPr>
              <a:t>la gestion des substances </a:t>
            </a:r>
            <a:r>
              <a:rPr lang="fr-FR" dirty="0" smtClean="0">
                <a:latin typeface="Arial" panose="020B0604020202020204" pitchFamily="34" charset="0"/>
                <a:cs typeface="Arial" panose="020B0604020202020204" pitchFamily="34" charset="0"/>
              </a:rPr>
              <a:t>chimiques</a:t>
            </a:r>
          </a:p>
          <a:p>
            <a:pPr marL="285750" indent="-285750">
              <a:lnSpc>
                <a:spcPct val="150000"/>
              </a:lnSpc>
              <a:buFont typeface="Wingdings" panose="05000000000000000000" pitchFamily="2" charset="2"/>
              <a:buChar char="v"/>
            </a:pPr>
            <a:r>
              <a:rPr lang="fr-FR" b="1" dirty="0">
                <a:latin typeface="Arial" panose="020B0604020202020204" pitchFamily="34" charset="0"/>
                <a:cs typeface="Arial" panose="020B0604020202020204" pitchFamily="34" charset="0"/>
              </a:rPr>
              <a:t>Chapitre IV </a:t>
            </a:r>
            <a:r>
              <a:rPr lang="fr-FR" dirty="0">
                <a:latin typeface="Arial" panose="020B0604020202020204" pitchFamily="34" charset="0"/>
                <a:cs typeface="Arial" panose="020B0604020202020204" pitchFamily="34" charset="0"/>
              </a:rPr>
              <a:t>: De la gestion des Polluants Organiques </a:t>
            </a:r>
            <a:r>
              <a:rPr lang="fr-FR" dirty="0" smtClean="0">
                <a:latin typeface="Arial" panose="020B0604020202020204" pitchFamily="34" charset="0"/>
                <a:cs typeface="Arial" panose="020B0604020202020204" pitchFamily="34" charset="0"/>
              </a:rPr>
              <a:t>Persistants</a:t>
            </a:r>
          </a:p>
          <a:p>
            <a:pPr marL="285750" indent="-285750">
              <a:lnSpc>
                <a:spcPct val="150000"/>
              </a:lnSpc>
              <a:buFont typeface="Wingdings" panose="05000000000000000000" pitchFamily="2" charset="2"/>
              <a:buChar char="v"/>
            </a:pPr>
            <a:r>
              <a:rPr lang="fr-FR" b="1" dirty="0">
                <a:latin typeface="Arial" panose="020B0604020202020204" pitchFamily="34" charset="0"/>
                <a:cs typeface="Arial" panose="020B0604020202020204" pitchFamily="34" charset="0"/>
              </a:rPr>
              <a:t>Chapitre V </a:t>
            </a:r>
            <a:r>
              <a:rPr lang="fr-FR" dirty="0">
                <a:latin typeface="Arial" panose="020B0604020202020204" pitchFamily="34" charset="0"/>
                <a:cs typeface="Arial" panose="020B0604020202020204" pitchFamily="34" charset="0"/>
              </a:rPr>
              <a:t>:</a:t>
            </a:r>
            <a:r>
              <a:rPr lang="fr-FR" b="1" dirty="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De la gestion des Substances Appauvrissant la Couche </a:t>
            </a:r>
            <a:r>
              <a:rPr lang="fr-FR" dirty="0" smtClean="0">
                <a:latin typeface="Arial" panose="020B0604020202020204" pitchFamily="34" charset="0"/>
                <a:cs typeface="Arial" panose="020B0604020202020204" pitchFamily="34" charset="0"/>
              </a:rPr>
              <a:t>d'Ozone</a:t>
            </a:r>
          </a:p>
          <a:p>
            <a:pPr marL="285750" indent="-285750">
              <a:lnSpc>
                <a:spcPct val="150000"/>
              </a:lnSpc>
              <a:buFont typeface="Wingdings" panose="05000000000000000000" pitchFamily="2" charset="2"/>
              <a:buChar char="v"/>
            </a:pPr>
            <a:r>
              <a:rPr lang="fr-FR" b="1" dirty="0">
                <a:latin typeface="Arial" panose="020B0604020202020204" pitchFamily="34" charset="0"/>
                <a:cs typeface="Arial" panose="020B0604020202020204" pitchFamily="34" charset="0"/>
              </a:rPr>
              <a:t>Chapitre </a:t>
            </a:r>
            <a:r>
              <a:rPr lang="fr-FR" b="1" dirty="0" smtClean="0">
                <a:latin typeface="Arial" panose="020B0604020202020204" pitchFamily="34" charset="0"/>
                <a:cs typeface="Arial" panose="020B0604020202020204" pitchFamily="34" charset="0"/>
              </a:rPr>
              <a:t>VI </a:t>
            </a:r>
            <a:r>
              <a:rPr lang="fr-FR" dirty="0" smtClean="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De l'importation, du transit, du transport et de l'exportation des déchets </a:t>
            </a:r>
            <a:r>
              <a:rPr lang="fr-FR" dirty="0" smtClean="0">
                <a:latin typeface="Arial" panose="020B0604020202020204" pitchFamily="34" charset="0"/>
                <a:cs typeface="Arial" panose="020B0604020202020204" pitchFamily="34" charset="0"/>
              </a:rPr>
              <a:t>dangereux</a:t>
            </a:r>
          </a:p>
          <a:p>
            <a:pPr marL="285750" indent="-285750">
              <a:lnSpc>
                <a:spcPct val="150000"/>
              </a:lnSpc>
              <a:buFont typeface="Wingdings" panose="05000000000000000000" pitchFamily="2" charset="2"/>
              <a:buChar char="v"/>
            </a:pPr>
            <a:r>
              <a:rPr lang="fr-FR" b="1" dirty="0">
                <a:latin typeface="Arial" panose="020B0604020202020204" pitchFamily="34" charset="0"/>
                <a:cs typeface="Arial" panose="020B0604020202020204" pitchFamily="34" charset="0"/>
              </a:rPr>
              <a:t>Chapitre VII </a:t>
            </a:r>
            <a:r>
              <a:rPr lang="fr-FR" dirty="0">
                <a:latin typeface="Arial" panose="020B0604020202020204" pitchFamily="34" charset="0"/>
                <a:cs typeface="Arial" panose="020B0604020202020204" pitchFamily="34" charset="0"/>
              </a:rPr>
              <a:t>:</a:t>
            </a:r>
            <a:r>
              <a:rPr lang="fr-FR" b="1" dirty="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De la gestion des déchets dangereux sur le territoire </a:t>
            </a:r>
            <a:r>
              <a:rPr lang="fr-FR" dirty="0" smtClean="0">
                <a:latin typeface="Arial" panose="020B0604020202020204" pitchFamily="34" charset="0"/>
                <a:cs typeface="Arial" panose="020B0604020202020204" pitchFamily="34" charset="0"/>
              </a:rPr>
              <a:t>national</a:t>
            </a:r>
          </a:p>
          <a:p>
            <a:pPr marL="285750" indent="-285750">
              <a:lnSpc>
                <a:spcPct val="150000"/>
              </a:lnSpc>
              <a:buFont typeface="Wingdings" panose="05000000000000000000" pitchFamily="2" charset="2"/>
              <a:buChar char="v"/>
            </a:pPr>
            <a:r>
              <a:rPr lang="fr-FR" b="1" dirty="0">
                <a:latin typeface="Arial" panose="020B0604020202020204" pitchFamily="34" charset="0"/>
                <a:cs typeface="Arial" panose="020B0604020202020204" pitchFamily="34" charset="0"/>
              </a:rPr>
              <a:t>Chapitre </a:t>
            </a:r>
            <a:r>
              <a:rPr lang="fr-FR" b="1" dirty="0" smtClean="0">
                <a:latin typeface="Arial" panose="020B0604020202020204" pitchFamily="34" charset="0"/>
                <a:cs typeface="Arial" panose="020B0604020202020204" pitchFamily="34" charset="0"/>
              </a:rPr>
              <a:t>VIII </a:t>
            </a:r>
            <a:r>
              <a:rPr lang="fr-FR" dirty="0" smtClean="0">
                <a:latin typeface="Arial" panose="020B0604020202020204" pitchFamily="34" charset="0"/>
                <a:cs typeface="Arial" panose="020B0604020202020204" pitchFamily="34" charset="0"/>
              </a:rPr>
              <a:t>:</a:t>
            </a:r>
            <a:r>
              <a:rPr lang="fr-FR" b="1" dirty="0" smtClean="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De la gestion des sites contaminés par les produits chimiques et les déchets </a:t>
            </a:r>
            <a:r>
              <a:rPr lang="fr-FR" dirty="0" smtClean="0">
                <a:latin typeface="Arial" panose="020B0604020202020204" pitchFamily="34" charset="0"/>
                <a:cs typeface="Arial" panose="020B0604020202020204" pitchFamily="34" charset="0"/>
              </a:rPr>
              <a:t>dangereux</a:t>
            </a:r>
          </a:p>
          <a:p>
            <a:pPr marL="285750" indent="-285750">
              <a:lnSpc>
                <a:spcPct val="150000"/>
              </a:lnSpc>
              <a:buFont typeface="Wingdings" panose="05000000000000000000" pitchFamily="2" charset="2"/>
              <a:buChar char="v"/>
            </a:pPr>
            <a:r>
              <a:rPr lang="fr-FR" b="1" dirty="0">
                <a:latin typeface="Arial" panose="020B0604020202020204" pitchFamily="34" charset="0"/>
                <a:cs typeface="Arial" panose="020B0604020202020204" pitchFamily="34" charset="0"/>
              </a:rPr>
              <a:t>Chapitre IX </a:t>
            </a:r>
            <a:r>
              <a:rPr lang="fr-FR" dirty="0">
                <a:latin typeface="Arial" panose="020B0604020202020204" pitchFamily="34" charset="0"/>
                <a:cs typeface="Arial" panose="020B0604020202020204" pitchFamily="34" charset="0"/>
              </a:rPr>
              <a:t>:</a:t>
            </a:r>
            <a:r>
              <a:rPr lang="fr-FR" b="1" dirty="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Des infractions et des </a:t>
            </a:r>
            <a:r>
              <a:rPr lang="fr-FR" dirty="0" smtClean="0">
                <a:latin typeface="Arial" panose="020B0604020202020204" pitchFamily="34" charset="0"/>
                <a:cs typeface="Arial" panose="020B0604020202020204" pitchFamily="34" charset="0"/>
              </a:rPr>
              <a:t>transactions</a:t>
            </a:r>
          </a:p>
          <a:p>
            <a:pPr marL="285750" indent="-285750">
              <a:lnSpc>
                <a:spcPct val="150000"/>
              </a:lnSpc>
              <a:buFont typeface="Wingdings" panose="05000000000000000000" pitchFamily="2" charset="2"/>
              <a:buChar char="v"/>
            </a:pPr>
            <a:r>
              <a:rPr lang="fr-FR" b="1" dirty="0">
                <a:latin typeface="Arial" panose="020B0604020202020204" pitchFamily="34" charset="0"/>
                <a:cs typeface="Arial" panose="020B0604020202020204" pitchFamily="34" charset="0"/>
              </a:rPr>
              <a:t>Chapitre X </a:t>
            </a:r>
            <a:r>
              <a:rPr lang="fr-FR" dirty="0">
                <a:latin typeface="Arial" panose="020B0604020202020204" pitchFamily="34" charset="0"/>
                <a:cs typeface="Arial" panose="020B0604020202020204" pitchFamily="34" charset="0"/>
              </a:rPr>
              <a:t>:</a:t>
            </a:r>
            <a:r>
              <a:rPr lang="fr-FR" b="1" dirty="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Du Compte d'appui au contrôle des produits chimiques et des déchets dangereux</a:t>
            </a:r>
          </a:p>
          <a:p>
            <a:pPr marL="285750" indent="-285750">
              <a:lnSpc>
                <a:spcPct val="150000"/>
              </a:lnSpc>
              <a:buFont typeface="Wingdings" panose="05000000000000000000" pitchFamily="2" charset="2"/>
              <a:buChar char="v"/>
            </a:pPr>
            <a:r>
              <a:rPr lang="fr-FR" b="1" dirty="0">
                <a:latin typeface="Arial" panose="020B0604020202020204" pitchFamily="34" charset="0"/>
                <a:cs typeface="Arial" panose="020B0604020202020204" pitchFamily="34" charset="0"/>
              </a:rPr>
              <a:t>Chapitre </a:t>
            </a:r>
            <a:r>
              <a:rPr lang="fr-FR" b="1" dirty="0" smtClean="0">
                <a:latin typeface="Arial" panose="020B0604020202020204" pitchFamily="34" charset="0"/>
                <a:cs typeface="Arial" panose="020B0604020202020204" pitchFamily="34" charset="0"/>
              </a:rPr>
              <a:t>XI </a:t>
            </a:r>
            <a:r>
              <a:rPr lang="fr-FR" dirty="0" smtClean="0">
                <a:latin typeface="Arial" panose="020B0604020202020204" pitchFamily="34" charset="0"/>
                <a:cs typeface="Arial" panose="020B0604020202020204" pitchFamily="34" charset="0"/>
              </a:rPr>
              <a:t>:</a:t>
            </a:r>
            <a:r>
              <a:rPr lang="fr-FR" b="1" dirty="0" smtClean="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Des dispositions diverses et finales</a:t>
            </a:r>
          </a:p>
        </p:txBody>
      </p:sp>
      <p:sp>
        <p:nvSpPr>
          <p:cNvPr id="2" name="Rectangle 1"/>
          <p:cNvSpPr/>
          <p:nvPr/>
        </p:nvSpPr>
        <p:spPr>
          <a:xfrm>
            <a:off x="2534699" y="507460"/>
            <a:ext cx="6473114" cy="369332"/>
          </a:xfrm>
          <a:prstGeom prst="rect">
            <a:avLst/>
          </a:prstGeom>
        </p:spPr>
        <p:txBody>
          <a:bodyPr wrap="square">
            <a:spAutoFit/>
          </a:bodyPr>
          <a:lstStyle/>
          <a:p>
            <a:r>
              <a:rPr lang="fr-FR" b="1" dirty="0">
                <a:solidFill>
                  <a:srgbClr val="993300"/>
                </a:solidFill>
                <a:effectLst>
                  <a:outerShdw blurRad="38100" dist="38100" dir="2700000" algn="tl">
                    <a:srgbClr val="000000">
                      <a:alpha val="43137"/>
                    </a:srgbClr>
                  </a:outerShdw>
                </a:effectLst>
              </a:rPr>
              <a:t>Cadre juridique national </a:t>
            </a:r>
            <a:r>
              <a:rPr lang="fr-FR" b="1" dirty="0" smtClean="0">
                <a:solidFill>
                  <a:srgbClr val="993300"/>
                </a:solidFill>
                <a:effectLst>
                  <a:outerShdw blurRad="38100" dist="38100" dir="2700000" algn="tl">
                    <a:srgbClr val="000000">
                      <a:alpha val="43137"/>
                    </a:srgbClr>
                  </a:outerShdw>
                </a:effectLst>
              </a:rPr>
              <a:t>(4)</a:t>
            </a:r>
            <a:endParaRPr lang="fr-FR" b="1" dirty="0">
              <a:solidFill>
                <a:srgbClr val="9933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635327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2"/>
          <p:cNvSpPr>
            <a:spLocks noGrp="1"/>
          </p:cNvSpPr>
          <p:nvPr>
            <p:ph type="title"/>
          </p:nvPr>
        </p:nvSpPr>
        <p:spPr>
          <a:xfrm>
            <a:off x="1985244" y="320041"/>
            <a:ext cx="8682756" cy="721360"/>
          </a:xfrm>
        </p:spPr>
        <p:txBody>
          <a:bodyPr/>
          <a:lstStyle/>
          <a:p>
            <a:pPr algn="ctr"/>
            <a:r>
              <a:rPr lang="fr-FR" dirty="0">
                <a:solidFill>
                  <a:srgbClr val="0070C0"/>
                </a:solidFill>
                <a:latin typeface="Arial" panose="020B0604020202020204" pitchFamily="34" charset="0"/>
                <a:cs typeface="Arial" panose="020B0604020202020204" pitchFamily="34" charset="0"/>
              </a:rPr>
              <a:t>Conclusion</a:t>
            </a:r>
          </a:p>
        </p:txBody>
      </p:sp>
      <p:sp>
        <p:nvSpPr>
          <p:cNvPr id="7" name="Rectangle 1"/>
          <p:cNvSpPr>
            <a:spLocks noChangeArrowheads="1"/>
          </p:cNvSpPr>
          <p:nvPr/>
        </p:nvSpPr>
        <p:spPr bwMode="auto">
          <a:xfrm>
            <a:off x="1796826" y="2947875"/>
            <a:ext cx="8658581" cy="1503628"/>
          </a:xfrm>
          <a:prstGeom prst="rect">
            <a:avLst/>
          </a:prstGeom>
          <a:noFill/>
          <a:ln>
            <a:noFill/>
          </a:ln>
          <a:effectLst/>
          <a:extLst/>
        </p:spPr>
        <p:txBody>
          <a:bodyPr vert="horz" wrap="square" lIns="0" tIns="-17457" rIns="0" bIns="-17457" numCol="1" anchor="ctr" anchorCtr="0" compatLnSpc="1">
            <a:prstTxWarp prst="textNoShape">
              <a:avLst/>
            </a:prstTxWarp>
            <a:spAutoFit/>
          </a:bodyPr>
          <a:lstStyle/>
          <a:p>
            <a:r>
              <a:rPr lang="fr-FR" sz="2000" b="1" dirty="0">
                <a:solidFill>
                  <a:srgbClr val="00B050"/>
                </a:solidFill>
              </a:rPr>
              <a:t/>
            </a:r>
            <a:br>
              <a:rPr lang="fr-FR" sz="2000" b="1" dirty="0">
                <a:solidFill>
                  <a:srgbClr val="00B050"/>
                </a:solidFill>
              </a:rPr>
            </a:br>
            <a:r>
              <a:rPr lang="fr-FR" sz="2000" b="1" dirty="0">
                <a:solidFill>
                  <a:srgbClr val="00B050"/>
                </a:solidFill>
              </a:rPr>
              <a:t/>
            </a:r>
            <a:br>
              <a:rPr lang="fr-FR" sz="2000" b="1" dirty="0">
                <a:solidFill>
                  <a:srgbClr val="00B050"/>
                </a:solidFill>
              </a:rPr>
            </a:br>
            <a:r>
              <a:rPr lang="fr-FR" sz="2000" b="1" dirty="0">
                <a:solidFill>
                  <a:srgbClr val="00B050"/>
                </a:solidFill>
              </a:rPr>
              <a:t/>
            </a:r>
            <a:br>
              <a:rPr lang="fr-FR" sz="2000" b="1" dirty="0">
                <a:solidFill>
                  <a:srgbClr val="00B050"/>
                </a:solidFill>
              </a:rPr>
            </a:br>
            <a:endParaRPr lang="fr-FR" altLang="fr-FR" sz="2000" b="1" dirty="0">
              <a:cs typeface="Arial" panose="020B0604020202020204" pitchFamily="34" charset="0"/>
            </a:endParaRPr>
          </a:p>
          <a:p>
            <a:pPr algn="ctr"/>
            <a:endParaRPr lang="fr-FR" sz="2000" dirty="0"/>
          </a:p>
        </p:txBody>
      </p:sp>
      <p:sp>
        <p:nvSpPr>
          <p:cNvPr id="4" name="Rectangle 1"/>
          <p:cNvSpPr>
            <a:spLocks noChangeArrowheads="1"/>
          </p:cNvSpPr>
          <p:nvPr/>
        </p:nvSpPr>
        <p:spPr bwMode="auto">
          <a:xfrm>
            <a:off x="143691" y="1994582"/>
            <a:ext cx="11808823" cy="3658064"/>
          </a:xfrm>
          <a:prstGeom prst="rect">
            <a:avLst/>
          </a:prstGeom>
          <a:noFill/>
          <a:ln>
            <a:noFill/>
          </a:ln>
          <a:effectLst/>
          <a:extLst/>
        </p:spPr>
        <p:txBody>
          <a:bodyPr vert="horz" wrap="square" lIns="0" tIns="-17457" rIns="0" bIns="-17457" numCol="1" anchor="ctr" anchorCtr="0" compatLnSpc="1">
            <a:prstTxWarp prst="textNoShape">
              <a:avLst/>
            </a:prstTxWarp>
            <a:spAutoFit/>
          </a:bodyPr>
          <a:lstStyle/>
          <a:p>
            <a:pPr algn="just"/>
            <a:r>
              <a:rPr lang="fr-FR" sz="2000" b="1" dirty="0">
                <a:solidFill>
                  <a:srgbClr val="00B050"/>
                </a:solidFill>
              </a:rPr>
              <a:t/>
            </a:r>
            <a:br>
              <a:rPr lang="fr-FR" sz="2000" b="1" dirty="0">
                <a:solidFill>
                  <a:srgbClr val="00B050"/>
                </a:solidFill>
              </a:rPr>
            </a:br>
            <a:endParaRPr lang="fr-FR" altLang="fr-FR" sz="2000" b="1" dirty="0">
              <a:cs typeface="Arial" panose="020B0604020202020204" pitchFamily="34" charset="0"/>
            </a:endParaRPr>
          </a:p>
          <a:p>
            <a:pPr algn="just"/>
            <a:r>
              <a:rPr lang="fr-FR" sz="2000" dirty="0"/>
              <a:t>Les gestion des déchets dangereux est une réelle préoccupation environnementale pour le Niger.</a:t>
            </a:r>
          </a:p>
          <a:p>
            <a:pPr algn="just"/>
            <a:endParaRPr lang="fr-FR" sz="2000" dirty="0"/>
          </a:p>
          <a:p>
            <a:pPr algn="just"/>
            <a:endParaRPr lang="fr-FR" sz="2000" dirty="0"/>
          </a:p>
          <a:p>
            <a:pPr algn="just"/>
            <a:r>
              <a:rPr lang="fr-FR" sz="2000" dirty="0"/>
              <a:t>Des difficultés sont observées dans l’application effective de ces textes.</a:t>
            </a:r>
          </a:p>
          <a:p>
            <a:pPr algn="just"/>
            <a:endParaRPr lang="fr-FR" sz="2000" dirty="0"/>
          </a:p>
          <a:p>
            <a:pPr algn="just"/>
            <a:r>
              <a:rPr lang="fr-FR" sz="2000" dirty="0"/>
              <a:t>Pour une meilleure gestion </a:t>
            </a:r>
            <a:r>
              <a:rPr lang="fr-FR" sz="2000" dirty="0" smtClean="0"/>
              <a:t>des Produits chimiques et des </a:t>
            </a:r>
            <a:r>
              <a:rPr lang="fr-FR" sz="2000" dirty="0"/>
              <a:t>déchets dangereux, il faut améliorer et vulgariser les textes juridiques, renforcer les capacités des acteurs, mettre en place un système de collecte de données, faire la promotion du Partenariat Public Privé et améliorer la coopération internationale.</a:t>
            </a:r>
          </a:p>
          <a:p>
            <a:pPr algn="just"/>
            <a:r>
              <a:rPr lang="fr-FR" sz="2000" dirty="0"/>
              <a:t>  </a:t>
            </a:r>
          </a:p>
          <a:p>
            <a:pPr algn="just"/>
            <a:endParaRPr lang="fr-FR" sz="2000" dirty="0"/>
          </a:p>
        </p:txBody>
      </p:sp>
    </p:spTree>
    <p:extLst>
      <p:ext uri="{BB962C8B-B14F-4D97-AF65-F5344CB8AC3E}">
        <p14:creationId xmlns:p14="http://schemas.microsoft.com/office/powerpoint/2010/main" val="34812899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pPr rtl="0"/>
            <a:fld id="{3A98EE3D-8CD1-4C3F-BD1C-C98C9596463C}" type="slidenum">
              <a:rPr lang="en-US" smtClean="0"/>
              <a:t>17</a:t>
            </a:fld>
            <a:endParaRPr lang="en-US" dirty="0"/>
          </a:p>
        </p:txBody>
      </p:sp>
      <p:pic>
        <p:nvPicPr>
          <p:cNvPr id="5" name="Picture 4" descr="F:\Sikazwe\Geology-Photos\Co-existenc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4151" y="1"/>
            <a:ext cx="12267293" cy="6714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ZoneTexte 5"/>
          <p:cNvSpPr txBox="1"/>
          <p:nvPr/>
        </p:nvSpPr>
        <p:spPr>
          <a:xfrm>
            <a:off x="5421086" y="602254"/>
            <a:ext cx="2338251" cy="2062103"/>
          </a:xfrm>
          <a:prstGeom prst="rect">
            <a:avLst/>
          </a:prstGeom>
          <a:noFill/>
        </p:spPr>
        <p:txBody>
          <a:bodyPr wrap="square" rtlCol="0">
            <a:spAutoFit/>
          </a:bodyPr>
          <a:lstStyle/>
          <a:p>
            <a:r>
              <a:rPr lang="fr-FR" sz="3200" b="1" dirty="0" smtClean="0">
                <a:solidFill>
                  <a:srgbClr val="00B0F0"/>
                </a:solidFill>
              </a:rPr>
              <a:t>MERCI DE VOTRE AIMABLE ATTENTION</a:t>
            </a:r>
            <a:endParaRPr lang="fr-FR" sz="3200" b="1" dirty="0">
              <a:solidFill>
                <a:srgbClr val="00B0F0"/>
              </a:solidFill>
            </a:endParaRPr>
          </a:p>
        </p:txBody>
      </p:sp>
    </p:spTree>
    <p:extLst>
      <p:ext uri="{BB962C8B-B14F-4D97-AF65-F5344CB8AC3E}">
        <p14:creationId xmlns:p14="http://schemas.microsoft.com/office/powerpoint/2010/main" val="2057985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562972-3449-42D1-8185-B4BEFD52AB44}"/>
              </a:ext>
            </a:extLst>
          </p:cNvPr>
          <p:cNvSpPr>
            <a:spLocks noGrp="1"/>
          </p:cNvSpPr>
          <p:nvPr>
            <p:ph type="title"/>
          </p:nvPr>
        </p:nvSpPr>
        <p:spPr>
          <a:xfrm>
            <a:off x="692330" y="702156"/>
            <a:ext cx="10918477" cy="477209"/>
          </a:xfrm>
        </p:spPr>
        <p:txBody>
          <a:bodyPr rtlCol="0">
            <a:normAutofit fontScale="90000"/>
          </a:bodyPr>
          <a:lstStyle/>
          <a:p>
            <a:pPr rtl="0"/>
            <a:r>
              <a:rPr lang="fr" dirty="0"/>
              <a:t>Plan </a:t>
            </a:r>
          </a:p>
        </p:txBody>
      </p:sp>
      <p:sp>
        <p:nvSpPr>
          <p:cNvPr id="12" name="Espace réservé du numéro de diapositive 11">
            <a:extLst>
              <a:ext uri="{FF2B5EF4-FFF2-40B4-BE49-F238E27FC236}">
                <a16:creationId xmlns:a16="http://schemas.microsoft.com/office/drawing/2014/main" id="{164C8EC7-DB16-46DD-98EE-51E7607C188A}"/>
              </a:ext>
            </a:extLst>
          </p:cNvPr>
          <p:cNvSpPr>
            <a:spLocks noGrp="1"/>
          </p:cNvSpPr>
          <p:nvPr>
            <p:ph type="sldNum" sz="quarter" idx="12"/>
          </p:nvPr>
        </p:nvSpPr>
        <p:spPr/>
        <p:txBody>
          <a:bodyPr/>
          <a:lstStyle/>
          <a:p>
            <a:pPr rtl="0"/>
            <a:fld id="{3A98EE3D-8CD1-4C3F-BD1C-C98C9596463C}" type="slidenum">
              <a:rPr lang="en-US" sz="1800" b="1" smtClean="0"/>
              <a:t>2</a:t>
            </a:fld>
            <a:endParaRPr lang="en-US" b="1" dirty="0"/>
          </a:p>
        </p:txBody>
      </p:sp>
      <p:sp>
        <p:nvSpPr>
          <p:cNvPr id="6" name="Rectangle 5">
            <a:extLst>
              <a:ext uri="{FF2B5EF4-FFF2-40B4-BE49-F238E27FC236}">
                <a16:creationId xmlns:a16="http://schemas.microsoft.com/office/drawing/2014/main" id="{F36F8DB2-890C-4A84-AE1D-BD4CE6D06D36}"/>
              </a:ext>
            </a:extLst>
          </p:cNvPr>
          <p:cNvSpPr/>
          <p:nvPr/>
        </p:nvSpPr>
        <p:spPr>
          <a:xfrm>
            <a:off x="1110341" y="1179365"/>
            <a:ext cx="7028807" cy="31979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fr-FR" sz="2400" b="1" dirty="0" smtClean="0"/>
              <a:t>INTRODUCTION</a:t>
            </a:r>
            <a:endParaRPr lang="fr-FR" sz="2400" b="1" dirty="0"/>
          </a:p>
        </p:txBody>
      </p:sp>
      <p:sp>
        <p:nvSpPr>
          <p:cNvPr id="7" name="Rectangle 6">
            <a:extLst>
              <a:ext uri="{FF2B5EF4-FFF2-40B4-BE49-F238E27FC236}">
                <a16:creationId xmlns:a16="http://schemas.microsoft.com/office/drawing/2014/main" id="{B342D63C-B992-4452-9D6D-5BDF2572CEAB}"/>
              </a:ext>
            </a:extLst>
          </p:cNvPr>
          <p:cNvSpPr/>
          <p:nvPr/>
        </p:nvSpPr>
        <p:spPr>
          <a:xfrm>
            <a:off x="1546231" y="1634707"/>
            <a:ext cx="6771719" cy="375055"/>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fr-FR" sz="2400" b="1" dirty="0" smtClean="0"/>
              <a:t>Les Conventions internationales </a:t>
            </a:r>
            <a:endParaRPr lang="fr-FR" sz="2400" b="1" dirty="0"/>
          </a:p>
        </p:txBody>
      </p:sp>
      <p:sp>
        <p:nvSpPr>
          <p:cNvPr id="8" name="Rectangle 7">
            <a:extLst>
              <a:ext uri="{FF2B5EF4-FFF2-40B4-BE49-F238E27FC236}">
                <a16:creationId xmlns:a16="http://schemas.microsoft.com/office/drawing/2014/main" id="{4D9A2A01-A70A-433C-A02B-AD23E6EF2E91}"/>
              </a:ext>
            </a:extLst>
          </p:cNvPr>
          <p:cNvSpPr/>
          <p:nvPr/>
        </p:nvSpPr>
        <p:spPr>
          <a:xfrm>
            <a:off x="2495006" y="2821069"/>
            <a:ext cx="6939617" cy="401047"/>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fr-FR" sz="2400" dirty="0">
                <a:solidFill>
                  <a:schemeClr val="bg1"/>
                </a:solidFill>
                <a:latin typeface="Arial" panose="020B0604020202020204" pitchFamily="34" charset="0"/>
                <a:cs typeface="Arial" panose="020B0604020202020204" pitchFamily="34" charset="0"/>
              </a:rPr>
              <a:t>Etat de mise en œuvre des Conventions</a:t>
            </a:r>
            <a:endParaRPr lang="fr-FR" sz="2400" b="1" dirty="0">
              <a:solidFill>
                <a:schemeClr val="bg1"/>
              </a:solidFill>
            </a:endParaRPr>
          </a:p>
        </p:txBody>
      </p:sp>
      <p:sp>
        <p:nvSpPr>
          <p:cNvPr id="9" name="Rectangle 8">
            <a:extLst>
              <a:ext uri="{FF2B5EF4-FFF2-40B4-BE49-F238E27FC236}">
                <a16:creationId xmlns:a16="http://schemas.microsoft.com/office/drawing/2014/main" id="{87044B98-8724-48A9-B734-9BB5C8A08B79}"/>
              </a:ext>
            </a:extLst>
          </p:cNvPr>
          <p:cNvSpPr/>
          <p:nvPr/>
        </p:nvSpPr>
        <p:spPr>
          <a:xfrm>
            <a:off x="3014905" y="3389050"/>
            <a:ext cx="7164280" cy="514905"/>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fr-FR" sz="2400" b="1" dirty="0" smtClean="0"/>
              <a:t>Cadre juridique national</a:t>
            </a:r>
            <a:endParaRPr lang="fr-FR" sz="2400" b="1" dirty="0"/>
          </a:p>
        </p:txBody>
      </p:sp>
      <p:sp>
        <p:nvSpPr>
          <p:cNvPr id="10" name="Rectangle 9">
            <a:extLst>
              <a:ext uri="{FF2B5EF4-FFF2-40B4-BE49-F238E27FC236}">
                <a16:creationId xmlns:a16="http://schemas.microsoft.com/office/drawing/2014/main" id="{B342D63C-B992-4452-9D6D-5BDF2572CEAB}"/>
              </a:ext>
            </a:extLst>
          </p:cNvPr>
          <p:cNvSpPr/>
          <p:nvPr/>
        </p:nvSpPr>
        <p:spPr>
          <a:xfrm>
            <a:off x="1964241" y="2191196"/>
            <a:ext cx="6880118" cy="443476"/>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fr-FR" sz="2400" b="1" dirty="0" smtClean="0"/>
              <a:t>Etat de ratification des conventions </a:t>
            </a:r>
            <a:endParaRPr lang="fr-FR" sz="2400" b="1" dirty="0"/>
          </a:p>
        </p:txBody>
      </p:sp>
      <p:sp>
        <p:nvSpPr>
          <p:cNvPr id="11" name="Rectangle 10">
            <a:extLst>
              <a:ext uri="{FF2B5EF4-FFF2-40B4-BE49-F238E27FC236}">
                <a16:creationId xmlns:a16="http://schemas.microsoft.com/office/drawing/2014/main" id="{87044B98-8724-48A9-B734-9BB5C8A08B79}"/>
              </a:ext>
            </a:extLst>
          </p:cNvPr>
          <p:cNvSpPr/>
          <p:nvPr/>
        </p:nvSpPr>
        <p:spPr>
          <a:xfrm>
            <a:off x="3550775" y="4070889"/>
            <a:ext cx="7164280" cy="514905"/>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fr-FR" sz="2400" b="1" dirty="0" smtClean="0"/>
              <a:t>Cadre institutionnel</a:t>
            </a:r>
            <a:endParaRPr lang="fr-FR" sz="2400" b="1" dirty="0"/>
          </a:p>
        </p:txBody>
      </p:sp>
      <p:sp>
        <p:nvSpPr>
          <p:cNvPr id="14" name="Rectangle 13">
            <a:extLst>
              <a:ext uri="{FF2B5EF4-FFF2-40B4-BE49-F238E27FC236}">
                <a16:creationId xmlns:a16="http://schemas.microsoft.com/office/drawing/2014/main" id="{87044B98-8724-48A9-B734-9BB5C8A08B79}"/>
              </a:ext>
            </a:extLst>
          </p:cNvPr>
          <p:cNvSpPr/>
          <p:nvPr/>
        </p:nvSpPr>
        <p:spPr>
          <a:xfrm>
            <a:off x="4063966" y="4752728"/>
            <a:ext cx="7164280" cy="514905"/>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fr-FR" sz="2400" b="1" dirty="0" smtClean="0"/>
              <a:t>Textes spécifiques</a:t>
            </a:r>
            <a:endParaRPr lang="fr-FR" sz="2400" b="1" dirty="0"/>
          </a:p>
        </p:txBody>
      </p:sp>
      <p:sp>
        <p:nvSpPr>
          <p:cNvPr id="15" name="Rectangle 14">
            <a:extLst>
              <a:ext uri="{FF2B5EF4-FFF2-40B4-BE49-F238E27FC236}">
                <a16:creationId xmlns:a16="http://schemas.microsoft.com/office/drawing/2014/main" id="{87044B98-8724-48A9-B734-9BB5C8A08B79}"/>
              </a:ext>
            </a:extLst>
          </p:cNvPr>
          <p:cNvSpPr/>
          <p:nvPr/>
        </p:nvSpPr>
        <p:spPr>
          <a:xfrm>
            <a:off x="4624744" y="5434159"/>
            <a:ext cx="7164280" cy="514905"/>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fr-FR" sz="2400" b="1" dirty="0" smtClean="0"/>
              <a:t>Transposition des conventions dans un décret</a:t>
            </a:r>
            <a:endParaRPr lang="fr-FR" sz="2400" b="1" dirty="0"/>
          </a:p>
        </p:txBody>
      </p:sp>
      <p:sp>
        <p:nvSpPr>
          <p:cNvPr id="16" name="Rectangle 15">
            <a:extLst>
              <a:ext uri="{FF2B5EF4-FFF2-40B4-BE49-F238E27FC236}">
                <a16:creationId xmlns:a16="http://schemas.microsoft.com/office/drawing/2014/main" id="{87044B98-8724-48A9-B734-9BB5C8A08B79}"/>
              </a:ext>
            </a:extLst>
          </p:cNvPr>
          <p:cNvSpPr/>
          <p:nvPr/>
        </p:nvSpPr>
        <p:spPr>
          <a:xfrm>
            <a:off x="5027720" y="6091571"/>
            <a:ext cx="6977046" cy="514905"/>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fr-FR" sz="2400" b="1" dirty="0" smtClean="0"/>
              <a:t>CONCLUSION</a:t>
            </a:r>
            <a:endParaRPr lang="fr-FR" sz="2400" b="1" dirty="0"/>
          </a:p>
        </p:txBody>
      </p:sp>
    </p:spTree>
    <p:extLst>
      <p:ext uri="{BB962C8B-B14F-4D97-AF65-F5344CB8AC3E}">
        <p14:creationId xmlns:p14="http://schemas.microsoft.com/office/powerpoint/2010/main" val="2637846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a:xfrm>
            <a:off x="581192" y="1890876"/>
            <a:ext cx="11029615" cy="4084474"/>
          </a:xfrm>
        </p:spPr>
        <p:txBody>
          <a:bodyPr>
            <a:normAutofit/>
          </a:bodyPr>
          <a:lstStyle/>
          <a:p>
            <a:pPr algn="just"/>
            <a:r>
              <a:rPr lang="fr-FR" sz="1800" dirty="0" smtClean="0">
                <a:latin typeface="Arial" panose="020B0604020202020204" pitchFamily="34" charset="0"/>
                <a:cs typeface="Arial" panose="020B0604020202020204" pitchFamily="34" charset="0"/>
              </a:rPr>
              <a:t>Les produits chimiques </a:t>
            </a:r>
            <a:r>
              <a:rPr lang="fr-FR" sz="1800" dirty="0">
                <a:latin typeface="Arial" panose="020B0604020202020204" pitchFamily="34" charset="0"/>
                <a:cs typeface="Arial" panose="020B0604020202020204" pitchFamily="34" charset="0"/>
              </a:rPr>
              <a:t>consommés et les déchets générés par les activités </a:t>
            </a:r>
            <a:r>
              <a:rPr lang="fr-FR" sz="1800" dirty="0" smtClean="0">
                <a:latin typeface="Arial" panose="020B0604020202020204" pitchFamily="34" charset="0"/>
                <a:cs typeface="Arial" panose="020B0604020202020204" pitchFamily="34" charset="0"/>
              </a:rPr>
              <a:t>polluent </a:t>
            </a:r>
            <a:r>
              <a:rPr lang="fr-FR" sz="1800" dirty="0">
                <a:latin typeface="Arial" panose="020B0604020202020204" pitchFamily="34" charset="0"/>
                <a:cs typeface="Arial" panose="020B0604020202020204" pitchFamily="34" charset="0"/>
              </a:rPr>
              <a:t>l’environnement, dégradent les ressources naturelles et contribuent à l’amenuisement de la biodiversité et du cadre de vie des populations</a:t>
            </a:r>
            <a:r>
              <a:rPr lang="fr-FR" sz="1800" dirty="0" smtClean="0">
                <a:latin typeface="Arial" panose="020B0604020202020204" pitchFamily="34" charset="0"/>
                <a:cs typeface="Arial" panose="020B0604020202020204" pitchFamily="34" charset="0"/>
              </a:rPr>
              <a:t>.</a:t>
            </a:r>
          </a:p>
          <a:p>
            <a:pPr algn="just"/>
            <a:r>
              <a:rPr lang="fr-FR" sz="1800" dirty="0">
                <a:latin typeface="Arial" panose="020B0604020202020204" pitchFamily="34" charset="0"/>
                <a:cs typeface="Arial" panose="020B0604020202020204" pitchFamily="34" charset="0"/>
              </a:rPr>
              <a:t>Ensemble, les Conventions incarnent l'approche du cycle de vie de la gestion des produits chimiques et des déchets et constituent la base juridique internationale globale des efforts mondiaux visant à lutter contre les effets néfastes des produits chimiques et des déchets dangereux. À ce titre, leur mise en œuvre contribue à faire face aux trois crises environnementales planétaires, ainsi qu'à soutenir la mise en œuvre de l'Agenda 2030</a:t>
            </a:r>
          </a:p>
          <a:p>
            <a:pPr algn="just"/>
            <a:r>
              <a:rPr lang="fr-FR" sz="1800" dirty="0">
                <a:latin typeface="Arial" panose="020B0604020202020204" pitchFamily="34" charset="0"/>
                <a:cs typeface="Arial" panose="020B0604020202020204" pitchFamily="34" charset="0"/>
              </a:rPr>
              <a:t>Le Niger est Partie aux Conventions relatives aux Produits chimiques et déchets dangereux. </a:t>
            </a:r>
          </a:p>
          <a:p>
            <a:pPr algn="just"/>
            <a:r>
              <a:rPr lang="fr-FR" sz="1800" dirty="0">
                <a:latin typeface="Arial" panose="020B0604020202020204" pitchFamily="34" charset="0"/>
                <a:cs typeface="Arial" panose="020B0604020202020204" pitchFamily="34" charset="0"/>
              </a:rPr>
              <a:t>Il existe des textes juridiques et des acteurs institutionnels qui encadrent la gestion au Niveau national .</a:t>
            </a:r>
          </a:p>
          <a:p>
            <a:pPr marL="0" indent="0">
              <a:buNone/>
            </a:pPr>
            <a:endParaRPr lang="fr-FR" sz="1800" dirty="0">
              <a:latin typeface="Arial" panose="020B0604020202020204" pitchFamily="34" charset="0"/>
              <a:cs typeface="Arial" panose="020B0604020202020204" pitchFamily="34" charset="0"/>
            </a:endParaRPr>
          </a:p>
        </p:txBody>
      </p:sp>
      <p:sp>
        <p:nvSpPr>
          <p:cNvPr id="4" name="Espace réservé du numéro de diapositive 3"/>
          <p:cNvSpPr>
            <a:spLocks noGrp="1"/>
          </p:cNvSpPr>
          <p:nvPr>
            <p:ph type="sldNum" sz="quarter" idx="12"/>
          </p:nvPr>
        </p:nvSpPr>
        <p:spPr/>
        <p:txBody>
          <a:bodyPr/>
          <a:lstStyle/>
          <a:p>
            <a:pPr rtl="0"/>
            <a:fld id="{3A98EE3D-8CD1-4C3F-BD1C-C98C9596463C}" type="slidenum">
              <a:rPr lang="en-US" smtClean="0"/>
              <a:t>3</a:t>
            </a:fld>
            <a:endParaRPr lang="en-US" dirty="0"/>
          </a:p>
        </p:txBody>
      </p:sp>
    </p:spTree>
    <p:extLst>
      <p:ext uri="{BB962C8B-B14F-4D97-AF65-F5344CB8AC3E}">
        <p14:creationId xmlns:p14="http://schemas.microsoft.com/office/powerpoint/2010/main" val="2030183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F88D55-D257-4BA4-ABC5-8E8000031C61}"/>
              </a:ext>
            </a:extLst>
          </p:cNvPr>
          <p:cNvSpPr>
            <a:spLocks noGrp="1"/>
          </p:cNvSpPr>
          <p:nvPr>
            <p:ph type="title"/>
          </p:nvPr>
        </p:nvSpPr>
        <p:spPr/>
        <p:txBody>
          <a:bodyPr/>
          <a:lstStyle/>
          <a:p>
            <a:r>
              <a:rPr lang="fr-FR" dirty="0"/>
              <a:t>Conventions et autres </a:t>
            </a:r>
          </a:p>
        </p:txBody>
      </p:sp>
      <p:sp>
        <p:nvSpPr>
          <p:cNvPr id="4" name="Espace réservé du numéro de diapositive 3">
            <a:extLst>
              <a:ext uri="{FF2B5EF4-FFF2-40B4-BE49-F238E27FC236}">
                <a16:creationId xmlns:a16="http://schemas.microsoft.com/office/drawing/2014/main" id="{42C4CB2E-0533-41AE-846B-E1007A698475}"/>
              </a:ext>
            </a:extLst>
          </p:cNvPr>
          <p:cNvSpPr>
            <a:spLocks noGrp="1"/>
          </p:cNvSpPr>
          <p:nvPr>
            <p:ph type="sldNum" sz="quarter" idx="12"/>
          </p:nvPr>
        </p:nvSpPr>
        <p:spPr/>
        <p:txBody>
          <a:bodyPr/>
          <a:lstStyle/>
          <a:p>
            <a:pPr rtl="0"/>
            <a:fld id="{3A98EE3D-8CD1-4C3F-BD1C-C98C9596463C}" type="slidenum">
              <a:rPr lang="en-US" smtClean="0"/>
              <a:t>4</a:t>
            </a:fld>
            <a:endParaRPr lang="en-US" dirty="0"/>
          </a:p>
        </p:txBody>
      </p:sp>
      <p:pic>
        <p:nvPicPr>
          <p:cNvPr id="1026" name="Picture 2" descr="BRS MEAs - Home page">
            <a:extLst>
              <a:ext uri="{FF2B5EF4-FFF2-40B4-BE49-F238E27FC236}">
                <a16:creationId xmlns:a16="http://schemas.microsoft.com/office/drawing/2014/main" id="{9C7A040B-D107-4D26-9388-240E1AE8B9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500" y="2457681"/>
            <a:ext cx="1308385" cy="872257"/>
          </a:xfrm>
          <a:prstGeom prst="rect">
            <a:avLst/>
          </a:prstGeom>
          <a:noFill/>
          <a:extLst>
            <a:ext uri="{909E8E84-426E-40DD-AFC4-6F175D3DCCD1}">
              <a14:hiddenFill xmlns:a14="http://schemas.microsoft.com/office/drawing/2010/main">
                <a:solidFill>
                  <a:srgbClr val="FFFFFF"/>
                </a:solidFill>
              </a14:hiddenFill>
            </a:ext>
          </a:extLst>
        </p:spPr>
      </p:pic>
      <p:sp>
        <p:nvSpPr>
          <p:cNvPr id="6" name="ZoneTexte 5">
            <a:extLst>
              <a:ext uri="{FF2B5EF4-FFF2-40B4-BE49-F238E27FC236}">
                <a16:creationId xmlns:a16="http://schemas.microsoft.com/office/drawing/2014/main" id="{EC628128-44A9-4E5B-8D2C-BD81456AE50F}"/>
              </a:ext>
            </a:extLst>
          </p:cNvPr>
          <p:cNvSpPr txBox="1"/>
          <p:nvPr/>
        </p:nvSpPr>
        <p:spPr>
          <a:xfrm>
            <a:off x="878893" y="3417903"/>
            <a:ext cx="1669966" cy="347635"/>
          </a:xfrm>
          <a:prstGeom prst="rect">
            <a:avLst/>
          </a:prstGeom>
          <a:noFill/>
        </p:spPr>
        <p:txBody>
          <a:bodyPr wrap="square" rtlCol="0">
            <a:spAutoFit/>
          </a:bodyPr>
          <a:lstStyle/>
          <a:p>
            <a:r>
              <a:rPr lang="fr-FR" sz="1600" b="1" i="1" dirty="0"/>
              <a:t>Conventions BRS</a:t>
            </a:r>
          </a:p>
        </p:txBody>
      </p:sp>
      <p:pic>
        <p:nvPicPr>
          <p:cNvPr id="1028" name="Picture 4" descr="COP8 de la convention de Stockholm : des décisions qui perpétuent la  violence environnementale à l'égard des peuples autochtones, en violation  de leurs droits fondamentaux - WECF France">
            <a:extLst>
              <a:ext uri="{FF2B5EF4-FFF2-40B4-BE49-F238E27FC236}">
                <a16:creationId xmlns:a16="http://schemas.microsoft.com/office/drawing/2014/main" id="{A93BBC4B-29A3-4A7E-8391-0505FB32E3A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04910" y="3756660"/>
            <a:ext cx="597470" cy="548809"/>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D29C1456-174F-4FB5-A9C2-98C5612C4685}"/>
              </a:ext>
            </a:extLst>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16328" t="10027" r="16328" b="-1"/>
          <a:stretch/>
        </p:blipFill>
        <p:spPr bwMode="auto">
          <a:xfrm>
            <a:off x="3147060" y="2953861"/>
            <a:ext cx="708660" cy="752157"/>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Définition | Convention de Bâle | Futura Planète">
            <a:extLst>
              <a:ext uri="{FF2B5EF4-FFF2-40B4-BE49-F238E27FC236}">
                <a16:creationId xmlns:a16="http://schemas.microsoft.com/office/drawing/2014/main" id="{E3018938-E02D-4137-86E8-BACA2270995C}"/>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227770" y="2354410"/>
            <a:ext cx="643191" cy="548810"/>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Connecteur droit 11">
            <a:extLst>
              <a:ext uri="{FF2B5EF4-FFF2-40B4-BE49-F238E27FC236}">
                <a16:creationId xmlns:a16="http://schemas.microsoft.com/office/drawing/2014/main" id="{DBA91F21-BBA9-46F0-A496-AFA0B730D49D}"/>
              </a:ext>
            </a:extLst>
          </p:cNvPr>
          <p:cNvCxnSpPr/>
          <p:nvPr/>
        </p:nvCxnSpPr>
        <p:spPr>
          <a:xfrm>
            <a:off x="2834640" y="2354410"/>
            <a:ext cx="0" cy="1951059"/>
          </a:xfrm>
          <a:prstGeom prst="line">
            <a:avLst/>
          </a:prstGeom>
        </p:spPr>
        <p:style>
          <a:lnRef idx="1">
            <a:schemeClr val="accent1"/>
          </a:lnRef>
          <a:fillRef idx="0">
            <a:schemeClr val="accent1"/>
          </a:fillRef>
          <a:effectRef idx="0">
            <a:schemeClr val="accent1"/>
          </a:effectRef>
          <a:fontRef idx="minor">
            <a:schemeClr val="tx1"/>
          </a:fontRef>
        </p:style>
      </p:cxnSp>
      <p:sp>
        <p:nvSpPr>
          <p:cNvPr id="18" name="ZoneTexte 17">
            <a:extLst>
              <a:ext uri="{FF2B5EF4-FFF2-40B4-BE49-F238E27FC236}">
                <a16:creationId xmlns:a16="http://schemas.microsoft.com/office/drawing/2014/main" id="{918D5907-3BAB-4B41-A745-53CF2D1E79F2}"/>
              </a:ext>
            </a:extLst>
          </p:cNvPr>
          <p:cNvSpPr txBox="1"/>
          <p:nvPr/>
        </p:nvSpPr>
        <p:spPr>
          <a:xfrm>
            <a:off x="4015741" y="2318445"/>
            <a:ext cx="7421873" cy="584775"/>
          </a:xfrm>
          <a:prstGeom prst="rect">
            <a:avLst/>
          </a:prstGeom>
          <a:noFill/>
        </p:spPr>
        <p:txBody>
          <a:bodyPr wrap="square">
            <a:spAutoFit/>
          </a:bodyPr>
          <a:lstStyle/>
          <a:p>
            <a:pPr algn="just"/>
            <a:r>
              <a:rPr lang="fr-FR" sz="1600" dirty="0"/>
              <a:t>Convention de Bâle en 1998 sur le contrôle des mouvements transfrontières des déchets dangereux et de leur élimination, ratifiée le 17 juin 1998 par le Niger</a:t>
            </a:r>
          </a:p>
        </p:txBody>
      </p:sp>
      <p:sp>
        <p:nvSpPr>
          <p:cNvPr id="20" name="ZoneTexte 19">
            <a:extLst>
              <a:ext uri="{FF2B5EF4-FFF2-40B4-BE49-F238E27FC236}">
                <a16:creationId xmlns:a16="http://schemas.microsoft.com/office/drawing/2014/main" id="{012DDA5E-D013-4F91-9B4C-D63FC521456A}"/>
              </a:ext>
            </a:extLst>
          </p:cNvPr>
          <p:cNvSpPr txBox="1"/>
          <p:nvPr/>
        </p:nvSpPr>
        <p:spPr>
          <a:xfrm>
            <a:off x="4015742" y="3723409"/>
            <a:ext cx="7650475" cy="584775"/>
          </a:xfrm>
          <a:prstGeom prst="rect">
            <a:avLst/>
          </a:prstGeom>
          <a:noFill/>
        </p:spPr>
        <p:txBody>
          <a:bodyPr wrap="square">
            <a:spAutoFit/>
          </a:bodyPr>
          <a:lstStyle/>
          <a:p>
            <a:r>
              <a:rPr lang="fr-FR" sz="1600" dirty="0"/>
              <a:t>Convention de Stockholm sur les polluants organiques persistants, ratifiée le 12 avril 2006 </a:t>
            </a:r>
          </a:p>
        </p:txBody>
      </p:sp>
      <p:pic>
        <p:nvPicPr>
          <p:cNvPr id="1038" name="Picture 14" descr="Convention de Bamako sur l'interdiction d'importer en Afrique des déchets  dangereux et sur le contrôle des mouvements tra">
            <a:extLst>
              <a:ext uri="{FF2B5EF4-FFF2-40B4-BE49-F238E27FC236}">
                <a16:creationId xmlns:a16="http://schemas.microsoft.com/office/drawing/2014/main" id="{09DFAACA-3929-4FB0-8488-361E1BA299E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1693" y="4524961"/>
            <a:ext cx="1824991" cy="659324"/>
          </a:xfrm>
          <a:prstGeom prst="rect">
            <a:avLst/>
          </a:prstGeom>
          <a:noFill/>
          <a:extLst>
            <a:ext uri="{909E8E84-426E-40DD-AFC4-6F175D3DCCD1}">
              <a14:hiddenFill xmlns:a14="http://schemas.microsoft.com/office/drawing/2010/main">
                <a:solidFill>
                  <a:srgbClr val="FFFFFF"/>
                </a:solidFill>
              </a14:hiddenFill>
            </a:ext>
          </a:extLst>
        </p:spPr>
      </p:pic>
      <p:cxnSp>
        <p:nvCxnSpPr>
          <p:cNvPr id="16" name="Connecteur droit 15">
            <a:extLst>
              <a:ext uri="{FF2B5EF4-FFF2-40B4-BE49-F238E27FC236}">
                <a16:creationId xmlns:a16="http://schemas.microsoft.com/office/drawing/2014/main" id="{D69CA79A-3060-4EB0-92B5-0783B01398CC}"/>
              </a:ext>
            </a:extLst>
          </p:cNvPr>
          <p:cNvCxnSpPr/>
          <p:nvPr/>
        </p:nvCxnSpPr>
        <p:spPr>
          <a:xfrm>
            <a:off x="2834640" y="4465320"/>
            <a:ext cx="0" cy="828388"/>
          </a:xfrm>
          <a:prstGeom prst="line">
            <a:avLst/>
          </a:prstGeom>
        </p:spPr>
        <p:style>
          <a:lnRef idx="1">
            <a:schemeClr val="accent1"/>
          </a:lnRef>
          <a:fillRef idx="0">
            <a:schemeClr val="accent1"/>
          </a:fillRef>
          <a:effectRef idx="0">
            <a:schemeClr val="accent1"/>
          </a:effectRef>
          <a:fontRef idx="minor">
            <a:schemeClr val="tx1"/>
          </a:fontRef>
        </p:style>
      </p:cxnSp>
      <p:sp>
        <p:nvSpPr>
          <p:cNvPr id="25" name="ZoneTexte 24">
            <a:extLst>
              <a:ext uri="{FF2B5EF4-FFF2-40B4-BE49-F238E27FC236}">
                <a16:creationId xmlns:a16="http://schemas.microsoft.com/office/drawing/2014/main" id="{5F89F0DE-1318-4097-A426-D197A698843B}"/>
              </a:ext>
            </a:extLst>
          </p:cNvPr>
          <p:cNvSpPr txBox="1"/>
          <p:nvPr/>
        </p:nvSpPr>
        <p:spPr>
          <a:xfrm>
            <a:off x="3040379" y="4480571"/>
            <a:ext cx="8694419" cy="830997"/>
          </a:xfrm>
          <a:prstGeom prst="rect">
            <a:avLst/>
          </a:prstGeom>
          <a:noFill/>
        </p:spPr>
        <p:txBody>
          <a:bodyPr wrap="square">
            <a:spAutoFit/>
          </a:bodyPr>
          <a:lstStyle/>
          <a:p>
            <a:r>
              <a:rPr lang="fr-FR" sz="1600" dirty="0"/>
              <a:t>Convention de Bamako sur l'interdiction d'importer en Afrique des déchets dangereux et sur le contrôle des mouvements transfrontières et la gestion des déchets dangereux produits en Afrique, ratifiée le 27 juillet 1996 </a:t>
            </a:r>
          </a:p>
        </p:txBody>
      </p:sp>
      <p:pic>
        <p:nvPicPr>
          <p:cNvPr id="19" name="Image 18">
            <a:extLst>
              <a:ext uri="{FF2B5EF4-FFF2-40B4-BE49-F238E27FC236}">
                <a16:creationId xmlns:a16="http://schemas.microsoft.com/office/drawing/2014/main" id="{4E6FFCF2-DFF0-44F9-B36B-426DD75CECD3}"/>
              </a:ext>
            </a:extLst>
          </p:cNvPr>
          <p:cNvPicPr>
            <a:picLocks noChangeAspect="1"/>
          </p:cNvPicPr>
          <p:nvPr/>
        </p:nvPicPr>
        <p:blipFill rotWithShape="1">
          <a:blip r:embed="rId7"/>
          <a:srcRect l="12882" t="17112" b="8672"/>
          <a:stretch/>
        </p:blipFill>
        <p:spPr>
          <a:xfrm>
            <a:off x="750571" y="5661661"/>
            <a:ext cx="1824991" cy="816164"/>
          </a:xfrm>
          <a:prstGeom prst="rect">
            <a:avLst/>
          </a:prstGeom>
        </p:spPr>
      </p:pic>
      <p:cxnSp>
        <p:nvCxnSpPr>
          <p:cNvPr id="27" name="Connecteur droit 26">
            <a:extLst>
              <a:ext uri="{FF2B5EF4-FFF2-40B4-BE49-F238E27FC236}">
                <a16:creationId xmlns:a16="http://schemas.microsoft.com/office/drawing/2014/main" id="{8B6097EE-7FC1-4DB3-A792-AF814C366A5F}"/>
              </a:ext>
            </a:extLst>
          </p:cNvPr>
          <p:cNvCxnSpPr/>
          <p:nvPr/>
        </p:nvCxnSpPr>
        <p:spPr>
          <a:xfrm>
            <a:off x="2827020" y="5649437"/>
            <a:ext cx="0" cy="828388"/>
          </a:xfrm>
          <a:prstGeom prst="line">
            <a:avLst/>
          </a:prstGeom>
        </p:spPr>
        <p:style>
          <a:lnRef idx="1">
            <a:schemeClr val="accent1"/>
          </a:lnRef>
          <a:fillRef idx="0">
            <a:schemeClr val="accent1"/>
          </a:fillRef>
          <a:effectRef idx="0">
            <a:schemeClr val="accent1"/>
          </a:effectRef>
          <a:fontRef idx="minor">
            <a:schemeClr val="tx1"/>
          </a:fontRef>
        </p:style>
      </p:cxnSp>
      <p:sp>
        <p:nvSpPr>
          <p:cNvPr id="21" name="ZoneTexte 20">
            <a:extLst>
              <a:ext uri="{FF2B5EF4-FFF2-40B4-BE49-F238E27FC236}">
                <a16:creationId xmlns:a16="http://schemas.microsoft.com/office/drawing/2014/main" id="{C61D47D5-5504-46E5-8DC2-9CD99A6F3DC5}"/>
              </a:ext>
            </a:extLst>
          </p:cNvPr>
          <p:cNvSpPr txBox="1"/>
          <p:nvPr/>
        </p:nvSpPr>
        <p:spPr>
          <a:xfrm>
            <a:off x="3049402" y="5704505"/>
            <a:ext cx="8367277" cy="584775"/>
          </a:xfrm>
          <a:prstGeom prst="rect">
            <a:avLst/>
          </a:prstGeom>
          <a:noFill/>
        </p:spPr>
        <p:txBody>
          <a:bodyPr wrap="square">
            <a:spAutoFit/>
          </a:bodyPr>
          <a:lstStyle/>
          <a:p>
            <a:r>
              <a:rPr lang="fr-FR" sz="1600" dirty="0"/>
              <a:t>Convention de Vienne pour la protection de la couche d'ozone, ratifié par le Niger le 09 Septembre 1992  </a:t>
            </a:r>
          </a:p>
        </p:txBody>
      </p:sp>
      <p:sp>
        <p:nvSpPr>
          <p:cNvPr id="22" name="ZoneTexte 21">
            <a:extLst>
              <a:ext uri="{FF2B5EF4-FFF2-40B4-BE49-F238E27FC236}">
                <a16:creationId xmlns:a16="http://schemas.microsoft.com/office/drawing/2014/main" id="{278F482A-B890-43A1-AE3D-4C9D9CC26E8F}"/>
              </a:ext>
            </a:extLst>
          </p:cNvPr>
          <p:cNvSpPr txBox="1"/>
          <p:nvPr/>
        </p:nvSpPr>
        <p:spPr>
          <a:xfrm>
            <a:off x="4022106" y="2904354"/>
            <a:ext cx="7857474" cy="830997"/>
          </a:xfrm>
          <a:prstGeom prst="rect">
            <a:avLst/>
          </a:prstGeom>
          <a:noFill/>
        </p:spPr>
        <p:txBody>
          <a:bodyPr wrap="square">
            <a:spAutoFit/>
          </a:bodyPr>
          <a:lstStyle/>
          <a:p>
            <a:r>
              <a:rPr lang="fr-FR" sz="1600" dirty="0"/>
              <a:t>Convention de Rotterdam sur la procédure de consentement préalable en connaissance de cause applicable à certains produits chimiques et pesticides dangereux qui font l'objet d'un commerce international, ratifiée le 16 février 2006</a:t>
            </a:r>
          </a:p>
        </p:txBody>
      </p:sp>
    </p:spTree>
    <p:extLst>
      <p:ext uri="{BB962C8B-B14F-4D97-AF65-F5344CB8AC3E}">
        <p14:creationId xmlns:p14="http://schemas.microsoft.com/office/powerpoint/2010/main" val="1758411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F88D55-D257-4BA4-ABC5-8E8000031C61}"/>
              </a:ext>
            </a:extLst>
          </p:cNvPr>
          <p:cNvSpPr>
            <a:spLocks noGrp="1"/>
          </p:cNvSpPr>
          <p:nvPr>
            <p:ph type="title"/>
          </p:nvPr>
        </p:nvSpPr>
        <p:spPr/>
        <p:txBody>
          <a:bodyPr/>
          <a:lstStyle/>
          <a:p>
            <a:r>
              <a:rPr lang="fr-FR" dirty="0"/>
              <a:t>Conventions et autres </a:t>
            </a:r>
          </a:p>
        </p:txBody>
      </p:sp>
      <p:pic>
        <p:nvPicPr>
          <p:cNvPr id="3" name="Image 2">
            <a:extLst>
              <a:ext uri="{FF2B5EF4-FFF2-40B4-BE49-F238E27FC236}">
                <a16:creationId xmlns:a16="http://schemas.microsoft.com/office/drawing/2014/main" id="{5D34C7AE-F368-40B4-964D-2A60E0FC1005}"/>
              </a:ext>
            </a:extLst>
          </p:cNvPr>
          <p:cNvPicPr>
            <a:picLocks noChangeAspect="1"/>
          </p:cNvPicPr>
          <p:nvPr/>
        </p:nvPicPr>
        <p:blipFill>
          <a:blip r:embed="rId2"/>
          <a:stretch>
            <a:fillRect/>
          </a:stretch>
        </p:blipFill>
        <p:spPr>
          <a:xfrm>
            <a:off x="581192" y="2293620"/>
            <a:ext cx="2276308" cy="622934"/>
          </a:xfrm>
          <a:prstGeom prst="rect">
            <a:avLst/>
          </a:prstGeom>
        </p:spPr>
      </p:pic>
      <p:cxnSp>
        <p:nvCxnSpPr>
          <p:cNvPr id="21" name="Connecteur droit 20">
            <a:extLst>
              <a:ext uri="{FF2B5EF4-FFF2-40B4-BE49-F238E27FC236}">
                <a16:creationId xmlns:a16="http://schemas.microsoft.com/office/drawing/2014/main" id="{32120498-BBB8-48C0-88D1-9360EBE34F88}"/>
              </a:ext>
            </a:extLst>
          </p:cNvPr>
          <p:cNvCxnSpPr/>
          <p:nvPr/>
        </p:nvCxnSpPr>
        <p:spPr>
          <a:xfrm>
            <a:off x="3101340" y="2228057"/>
            <a:ext cx="0" cy="828388"/>
          </a:xfrm>
          <a:prstGeom prst="line">
            <a:avLst/>
          </a:prstGeom>
        </p:spPr>
        <p:style>
          <a:lnRef idx="1">
            <a:schemeClr val="accent1"/>
          </a:lnRef>
          <a:fillRef idx="0">
            <a:schemeClr val="accent1"/>
          </a:fillRef>
          <a:effectRef idx="0">
            <a:schemeClr val="accent1"/>
          </a:effectRef>
          <a:fontRef idx="minor">
            <a:schemeClr val="tx1"/>
          </a:fontRef>
        </p:style>
      </p:cxnSp>
      <p:sp>
        <p:nvSpPr>
          <p:cNvPr id="22" name="ZoneTexte 21">
            <a:extLst>
              <a:ext uri="{FF2B5EF4-FFF2-40B4-BE49-F238E27FC236}">
                <a16:creationId xmlns:a16="http://schemas.microsoft.com/office/drawing/2014/main" id="{AC883E0B-88C2-48B0-ADD6-D6D75886E628}"/>
              </a:ext>
            </a:extLst>
          </p:cNvPr>
          <p:cNvSpPr txBox="1"/>
          <p:nvPr/>
        </p:nvSpPr>
        <p:spPr>
          <a:xfrm>
            <a:off x="3185159" y="2073502"/>
            <a:ext cx="8145777" cy="1077218"/>
          </a:xfrm>
          <a:prstGeom prst="rect">
            <a:avLst/>
          </a:prstGeom>
          <a:noFill/>
        </p:spPr>
        <p:txBody>
          <a:bodyPr wrap="square">
            <a:spAutoFit/>
          </a:bodyPr>
          <a:lstStyle/>
          <a:p>
            <a:pPr algn="just"/>
            <a:r>
              <a:rPr lang="fr-FR" sz="1600" dirty="0"/>
              <a:t>Adoptée par la première conférence internationale sur la gestion des produits chimiques le 6 février 2006 à Dubaï, l'Approche stratégique de la gestion internationale des produits chimiques (SAICM) est un cadre politique visant à promouvoir la sécurité chimique dans le monde.</a:t>
            </a:r>
          </a:p>
        </p:txBody>
      </p:sp>
      <p:pic>
        <p:nvPicPr>
          <p:cNvPr id="7" name="Image 6">
            <a:extLst>
              <a:ext uri="{FF2B5EF4-FFF2-40B4-BE49-F238E27FC236}">
                <a16:creationId xmlns:a16="http://schemas.microsoft.com/office/drawing/2014/main" id="{14E994A2-3C15-4844-AC85-57E91A161970}"/>
              </a:ext>
            </a:extLst>
          </p:cNvPr>
          <p:cNvPicPr>
            <a:picLocks noChangeAspect="1"/>
          </p:cNvPicPr>
          <p:nvPr/>
        </p:nvPicPr>
        <p:blipFill>
          <a:blip r:embed="rId3"/>
          <a:stretch>
            <a:fillRect/>
          </a:stretch>
        </p:blipFill>
        <p:spPr>
          <a:xfrm>
            <a:off x="363643" y="3429001"/>
            <a:ext cx="2377440" cy="622934"/>
          </a:xfrm>
          <a:prstGeom prst="rect">
            <a:avLst/>
          </a:prstGeom>
        </p:spPr>
      </p:pic>
      <p:cxnSp>
        <p:nvCxnSpPr>
          <p:cNvPr id="23" name="Connecteur droit 22">
            <a:extLst>
              <a:ext uri="{FF2B5EF4-FFF2-40B4-BE49-F238E27FC236}">
                <a16:creationId xmlns:a16="http://schemas.microsoft.com/office/drawing/2014/main" id="{3A2CB661-F480-47F0-A5EB-042E7AD05AE2}"/>
              </a:ext>
            </a:extLst>
          </p:cNvPr>
          <p:cNvCxnSpPr/>
          <p:nvPr/>
        </p:nvCxnSpPr>
        <p:spPr>
          <a:xfrm>
            <a:off x="3101337" y="3277927"/>
            <a:ext cx="0" cy="828388"/>
          </a:xfrm>
          <a:prstGeom prst="line">
            <a:avLst/>
          </a:prstGeom>
        </p:spPr>
        <p:style>
          <a:lnRef idx="1">
            <a:schemeClr val="accent1"/>
          </a:lnRef>
          <a:fillRef idx="0">
            <a:schemeClr val="accent1"/>
          </a:fillRef>
          <a:effectRef idx="0">
            <a:schemeClr val="accent1"/>
          </a:effectRef>
          <a:fontRef idx="minor">
            <a:schemeClr val="tx1"/>
          </a:fontRef>
        </p:style>
      </p:cxnSp>
      <p:sp>
        <p:nvSpPr>
          <p:cNvPr id="26" name="ZoneTexte 25">
            <a:extLst>
              <a:ext uri="{FF2B5EF4-FFF2-40B4-BE49-F238E27FC236}">
                <a16:creationId xmlns:a16="http://schemas.microsoft.com/office/drawing/2014/main" id="{FB04F2C7-5ED8-41F8-884A-B7C69D653500}"/>
              </a:ext>
            </a:extLst>
          </p:cNvPr>
          <p:cNvSpPr txBox="1"/>
          <p:nvPr/>
        </p:nvSpPr>
        <p:spPr>
          <a:xfrm>
            <a:off x="3252892" y="3588468"/>
            <a:ext cx="8227903" cy="338554"/>
          </a:xfrm>
          <a:prstGeom prst="rect">
            <a:avLst/>
          </a:prstGeom>
          <a:noFill/>
        </p:spPr>
        <p:txBody>
          <a:bodyPr wrap="square">
            <a:spAutoFit/>
          </a:bodyPr>
          <a:lstStyle/>
          <a:p>
            <a:r>
              <a:rPr lang="fr-FR" sz="1600" dirty="0"/>
              <a:t>Convention de Minamata sur le Mercure, ratifiée le 9 juin 2017 ;</a:t>
            </a:r>
          </a:p>
        </p:txBody>
      </p:sp>
    </p:spTree>
    <p:extLst>
      <p:ext uri="{BB962C8B-B14F-4D97-AF65-F5344CB8AC3E}">
        <p14:creationId xmlns:p14="http://schemas.microsoft.com/office/powerpoint/2010/main" val="1165127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0343" y="156755"/>
            <a:ext cx="9666606" cy="1101082"/>
          </a:xfrm>
        </p:spPr>
        <p:txBody>
          <a:bodyPr>
            <a:noAutofit/>
          </a:bodyPr>
          <a:lstStyle/>
          <a:p>
            <a:r>
              <a:rPr lang="en-US" altLang="fr-FR" sz="2800" b="1" dirty="0" smtClean="0">
                <a:latin typeface="Arial" panose="020B0604020202020204" pitchFamily="34" charset="0"/>
                <a:cs typeface="Arial" panose="020B0604020202020204" pitchFamily="34" charset="0"/>
              </a:rPr>
              <a:t/>
            </a:r>
            <a:br>
              <a:rPr lang="en-US" altLang="fr-FR" sz="2800" b="1" dirty="0" smtClean="0">
                <a:latin typeface="Arial" panose="020B0604020202020204" pitchFamily="34" charset="0"/>
                <a:cs typeface="Arial" panose="020B0604020202020204" pitchFamily="34" charset="0"/>
              </a:rPr>
            </a:br>
            <a:r>
              <a:rPr lang="fr-FR" altLang="fr-FR" sz="2800" dirty="0" smtClean="0"/>
              <a:t> </a:t>
            </a:r>
            <a:r>
              <a:rPr lang="fr-FR" altLang="fr-FR" sz="2800" dirty="0"/>
              <a:t>Ensemble, les </a:t>
            </a:r>
            <a:r>
              <a:rPr lang="fr-FR" altLang="fr-FR" sz="2800" dirty="0">
                <a:solidFill>
                  <a:srgbClr val="7030A0"/>
                </a:solidFill>
              </a:rPr>
              <a:t>Conventions de Bâle</a:t>
            </a:r>
            <a:r>
              <a:rPr lang="fr-FR" altLang="fr-FR" sz="2800" dirty="0"/>
              <a:t>, de </a:t>
            </a:r>
            <a:r>
              <a:rPr lang="fr-FR" altLang="fr-FR" sz="2800" dirty="0">
                <a:solidFill>
                  <a:srgbClr val="7030A0"/>
                </a:solidFill>
              </a:rPr>
              <a:t>Rotterdam</a:t>
            </a:r>
            <a:r>
              <a:rPr lang="fr-FR" altLang="fr-FR" sz="2800" dirty="0"/>
              <a:t> et de </a:t>
            </a:r>
            <a:r>
              <a:rPr lang="fr-FR" altLang="fr-FR" sz="2800" dirty="0">
                <a:solidFill>
                  <a:srgbClr val="7030A0"/>
                </a:solidFill>
              </a:rPr>
              <a:t>Stockholm </a:t>
            </a:r>
            <a:r>
              <a:rPr lang="fr-FR" altLang="fr-FR" sz="2800" dirty="0" smtClean="0">
                <a:solidFill>
                  <a:srgbClr val="7030A0"/>
                </a:solidFill>
              </a:rPr>
              <a:t> </a:t>
            </a:r>
            <a:r>
              <a:rPr lang="fr-FR" altLang="fr-FR" sz="2800" dirty="0" smtClean="0"/>
              <a:t> </a:t>
            </a:r>
            <a:r>
              <a:rPr lang="fr-FR" altLang="fr-FR" sz="2800" dirty="0"/>
              <a:t>traitent tous les éléments clés de la gestion des produits chimiques dangereux « de l’usine à la décharge »</a:t>
            </a:r>
            <a:r>
              <a:rPr lang="fr-FR" altLang="fr-FR" sz="2800" dirty="0">
                <a:latin typeface="Arial" panose="020B0604020202020204" pitchFamily="34" charset="0"/>
                <a:ea typeface="Calibri" panose="020F0502020204030204" pitchFamily="34" charset="0"/>
                <a:cs typeface="Arial" panose="020B0604020202020204" pitchFamily="34" charset="0"/>
              </a:rPr>
              <a:t/>
            </a:r>
            <a:br>
              <a:rPr lang="fr-FR" altLang="fr-FR" sz="2800" dirty="0">
                <a:latin typeface="Arial" panose="020B0604020202020204" pitchFamily="34" charset="0"/>
                <a:ea typeface="Calibri" panose="020F0502020204030204" pitchFamily="34" charset="0"/>
                <a:cs typeface="Arial" panose="020B0604020202020204" pitchFamily="34" charset="0"/>
              </a:rPr>
            </a:br>
            <a:endParaRPr lang="en-GB" sz="2800" dirty="0"/>
          </a:p>
        </p:txBody>
      </p:sp>
      <p:graphicFrame>
        <p:nvGraphicFramePr>
          <p:cNvPr id="4" name="Table 3"/>
          <p:cNvGraphicFramePr>
            <a:graphicFrameLocks noGrp="1"/>
          </p:cNvGraphicFramePr>
          <p:nvPr>
            <p:extLst>
              <p:ext uri="{D42A27DB-BD31-4B8C-83A1-F6EECF244321}">
                <p14:modId xmlns:p14="http://schemas.microsoft.com/office/powerpoint/2010/main" val="2077123408"/>
              </p:ext>
            </p:extLst>
          </p:nvPr>
        </p:nvGraphicFramePr>
        <p:xfrm>
          <a:off x="1110343" y="1257836"/>
          <a:ext cx="9483634" cy="5493435"/>
        </p:xfrm>
        <a:graphic>
          <a:graphicData uri="http://schemas.openxmlformats.org/drawingml/2006/table">
            <a:tbl>
              <a:tblPr/>
              <a:tblGrid>
                <a:gridCol w="5056514">
                  <a:extLst>
                    <a:ext uri="{9D8B030D-6E8A-4147-A177-3AD203B41FA5}">
                      <a16:colId xmlns:a16="http://schemas.microsoft.com/office/drawing/2014/main" val="20000"/>
                    </a:ext>
                  </a:extLst>
                </a:gridCol>
                <a:gridCol w="1644732">
                  <a:extLst>
                    <a:ext uri="{9D8B030D-6E8A-4147-A177-3AD203B41FA5}">
                      <a16:colId xmlns:a16="http://schemas.microsoft.com/office/drawing/2014/main" val="20001"/>
                    </a:ext>
                  </a:extLst>
                </a:gridCol>
                <a:gridCol w="1436914">
                  <a:extLst>
                    <a:ext uri="{9D8B030D-6E8A-4147-A177-3AD203B41FA5}">
                      <a16:colId xmlns:a16="http://schemas.microsoft.com/office/drawing/2014/main" val="20002"/>
                    </a:ext>
                  </a:extLst>
                </a:gridCol>
                <a:gridCol w="1345474">
                  <a:extLst>
                    <a:ext uri="{9D8B030D-6E8A-4147-A177-3AD203B41FA5}">
                      <a16:colId xmlns:a16="http://schemas.microsoft.com/office/drawing/2014/main" val="20003"/>
                    </a:ext>
                  </a:extLst>
                </a:gridCol>
              </a:tblGrid>
              <a:tr h="687587">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fr-FR" altLang="fr-FR" sz="2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7457" marR="57457" marT="0" marB="0" horzOverflow="overflow">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fr-FR" altLang="fr-FR" sz="16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BALE</a:t>
                      </a:r>
                    </a:p>
                    <a:p>
                      <a:pPr marL="0" marR="0" lvl="0" indent="0" algn="l" defTabSz="914400" rtl="0" eaLnBrk="1" fontAlgn="base" latinLnBrk="0" hangingPunct="1">
                        <a:lnSpc>
                          <a:spcPct val="115000"/>
                        </a:lnSpc>
                        <a:spcBef>
                          <a:spcPct val="0"/>
                        </a:spcBef>
                        <a:spcAft>
                          <a:spcPct val="0"/>
                        </a:spcAft>
                        <a:buClrTx/>
                        <a:buSzTx/>
                        <a:buFontTx/>
                        <a:buNone/>
                        <a:tabLst/>
                      </a:pPr>
                      <a:endParaRPr kumimoji="0" lang="fr-FR" altLang="fr-FR" sz="16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457" marR="5745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FR" altLang="fr-FR" sz="16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ROTTERDAM</a:t>
                      </a:r>
                      <a:endParaRPr kumimoji="0" lang="fr-FR" altLang="fr-FR"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457" marR="5745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fr-FR" altLang="fr-FR" sz="16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STOCKHOLM</a:t>
                      </a:r>
                      <a:endParaRPr kumimoji="0" lang="fr-FR" altLang="fr-FR"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457" marR="5745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72157">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fr-FR" sz="20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Réglementation sur </a:t>
                      </a:r>
                      <a:r>
                        <a:rPr kumimoji="0" lang="en-US" altLang="fr-FR" sz="2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l’utilisation de substances chimiques et déchets</a:t>
                      </a: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fr-FR" sz="1600" b="1" i="0" u="none" strike="noStrike" cap="none" normalizeH="0" baseline="0" dirty="0">
                          <a:ln>
                            <a:noFill/>
                          </a:ln>
                          <a:solidFill>
                            <a:srgbClr val="7030A0"/>
                          </a:solidFill>
                          <a:effectLst/>
                          <a:latin typeface="Tw Cen MT" panose="020B0602020104020603" pitchFamily="34" charset="0"/>
                          <a:ea typeface="ＭＳ Ｐゴシック" charset="-128"/>
                        </a:rPr>
                        <a:t>X</a:t>
                      </a: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fr-FR" sz="1600" b="1" i="0" u="none" strike="noStrike" cap="none" normalizeH="0" baseline="0">
                          <a:ln>
                            <a:noFill/>
                          </a:ln>
                          <a:solidFill>
                            <a:srgbClr val="009A46"/>
                          </a:solidFill>
                          <a:effectLst/>
                          <a:latin typeface="Tw Cen MT" panose="020B0602020104020603" pitchFamily="34" charset="0"/>
                          <a:ea typeface="ＭＳ Ｐゴシック" charset="-128"/>
                        </a:rPr>
                        <a:t>X</a:t>
                      </a: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fr-FR" sz="1600" b="1" i="0" u="none" strike="noStrike" cap="none" normalizeH="0" baseline="0" dirty="0">
                          <a:ln>
                            <a:noFill/>
                          </a:ln>
                          <a:solidFill>
                            <a:srgbClr val="FF6600"/>
                          </a:solidFill>
                          <a:effectLst/>
                          <a:latin typeface="Tw Cen MT" panose="020B0602020104020603" pitchFamily="34" charset="0"/>
                          <a:ea typeface="ＭＳ Ｐゴシック" charset="-128"/>
                        </a:rPr>
                        <a:t>X</a:t>
                      </a: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61038">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fr-FR" sz="2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Contrôle des importations/ exportations</a:t>
                      </a: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fr-FR" sz="1600" b="1" i="0" u="none" strike="noStrike" cap="none" normalizeH="0" baseline="0" dirty="0">
                          <a:ln>
                            <a:noFill/>
                          </a:ln>
                          <a:solidFill>
                            <a:srgbClr val="7030A0"/>
                          </a:solidFill>
                          <a:effectLst/>
                          <a:latin typeface="Tw Cen MT" panose="020B0602020104020603" pitchFamily="34" charset="0"/>
                          <a:ea typeface="ＭＳ Ｐゴシック" charset="-128"/>
                        </a:rPr>
                        <a:t>X</a:t>
                      </a: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fr-FR" sz="1600" b="1" i="0" u="none" strike="noStrike" cap="none" normalizeH="0" baseline="0">
                          <a:ln>
                            <a:noFill/>
                          </a:ln>
                          <a:solidFill>
                            <a:srgbClr val="009A46"/>
                          </a:solidFill>
                          <a:effectLst/>
                          <a:latin typeface="Tw Cen MT" panose="020B0602020104020603" pitchFamily="34" charset="0"/>
                          <a:ea typeface="ＭＳ Ｐゴシック" charset="-128"/>
                        </a:rPr>
                        <a:t>X</a:t>
                      </a: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fr-FR" sz="1600" b="1" i="0" u="none" strike="noStrike" cap="none" normalizeH="0" baseline="0" dirty="0">
                          <a:ln>
                            <a:noFill/>
                          </a:ln>
                          <a:solidFill>
                            <a:srgbClr val="FF6600"/>
                          </a:solidFill>
                          <a:effectLst/>
                          <a:latin typeface="Tw Cen MT" panose="020B0602020104020603" pitchFamily="34" charset="0"/>
                          <a:ea typeface="ＭＳ Ｐゴシック" charset="-128"/>
                        </a:rPr>
                        <a:t>X</a:t>
                      </a: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1007">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fr-FR" sz="2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Evaluation des dangers</a:t>
                      </a: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FR" altLang="fr-FR" sz="1600" b="1" i="0" u="none" strike="noStrike" cap="none" normalizeH="0" baseline="0">
                        <a:ln>
                          <a:noFill/>
                        </a:ln>
                        <a:solidFill>
                          <a:srgbClr val="7030A0"/>
                        </a:solidFill>
                        <a:effectLst/>
                        <a:latin typeface="Tw Cen MT" panose="020B0602020104020603" pitchFamily="34" charset="0"/>
                        <a:ea typeface="ＭＳ Ｐゴシック" charset="-128"/>
                      </a:endParaRPr>
                    </a:p>
                  </a:txBody>
                  <a:tcPr marL="57457" marR="5745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fr-FR" sz="1600" b="1" i="0" u="none" strike="noStrike" cap="none" normalizeH="0" baseline="0" dirty="0">
                          <a:ln>
                            <a:noFill/>
                          </a:ln>
                          <a:solidFill>
                            <a:srgbClr val="009A46"/>
                          </a:solidFill>
                          <a:effectLst/>
                          <a:latin typeface="Tw Cen MT" panose="020B0602020104020603" pitchFamily="34" charset="0"/>
                          <a:ea typeface="ＭＳ Ｐゴシック" charset="-128"/>
                        </a:rPr>
                        <a:t>X</a:t>
                      </a: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fr-FR" sz="1600" b="1" i="0" u="none" strike="noStrike" cap="none" normalizeH="0" baseline="0" dirty="0">
                          <a:ln>
                            <a:noFill/>
                          </a:ln>
                          <a:solidFill>
                            <a:srgbClr val="FF6600"/>
                          </a:solidFill>
                          <a:effectLst/>
                          <a:latin typeface="Tw Cen MT" panose="020B0602020104020603" pitchFamily="34" charset="0"/>
                          <a:ea typeface="ＭＳ Ｐゴシック" charset="-128"/>
                        </a:rPr>
                        <a:t>X</a:t>
                      </a: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1007">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fr-FR" sz="2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Gestion des déchets</a:t>
                      </a: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fr-FR" sz="1600" b="1" i="0" u="none" strike="noStrike" cap="none" normalizeH="0" baseline="0">
                          <a:ln>
                            <a:noFill/>
                          </a:ln>
                          <a:solidFill>
                            <a:srgbClr val="7030A0"/>
                          </a:solidFill>
                          <a:effectLst/>
                          <a:latin typeface="Tw Cen MT" panose="020B0602020104020603" pitchFamily="34" charset="0"/>
                          <a:ea typeface="ＭＳ Ｐゴシック" charset="-128"/>
                        </a:rPr>
                        <a:t>X</a:t>
                      </a: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FR" altLang="fr-FR" sz="1600" b="1" i="0" u="none" strike="noStrike" cap="none" normalizeH="0" baseline="0">
                        <a:ln>
                          <a:noFill/>
                        </a:ln>
                        <a:solidFill>
                          <a:srgbClr val="009A46"/>
                        </a:solidFill>
                        <a:effectLst/>
                        <a:latin typeface="Tw Cen MT" panose="020B0602020104020603" pitchFamily="34" charset="0"/>
                        <a:ea typeface="ＭＳ Ｐゴシック" charset="-128"/>
                      </a:endParaRP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fr-FR" sz="1600" b="1" i="0" u="none" strike="noStrike" cap="none" normalizeH="0" baseline="0" dirty="0">
                          <a:ln>
                            <a:noFill/>
                          </a:ln>
                          <a:solidFill>
                            <a:srgbClr val="FF6600"/>
                          </a:solidFill>
                          <a:effectLst/>
                          <a:latin typeface="Tw Cen MT" panose="020B0602020104020603" pitchFamily="34" charset="0"/>
                          <a:ea typeface="ＭＳ Ｐゴシック" charset="-128"/>
                        </a:rPr>
                        <a:t>X</a:t>
                      </a: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61038">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fr-FR" sz="2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Communication des dangers /risques</a:t>
                      </a: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fr-FR" sz="1600" b="1" i="0" u="none" strike="noStrike" cap="none" normalizeH="0" baseline="0" dirty="0">
                          <a:ln>
                            <a:noFill/>
                          </a:ln>
                          <a:solidFill>
                            <a:srgbClr val="7030A0"/>
                          </a:solidFill>
                          <a:effectLst/>
                          <a:latin typeface="Tw Cen MT" panose="020B0602020104020603" pitchFamily="34" charset="0"/>
                          <a:ea typeface="ＭＳ Ｐゴシック" charset="-128"/>
                        </a:rPr>
                        <a:t>X</a:t>
                      </a: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fr-FR" sz="1600" b="1" i="0" u="none" strike="noStrike" cap="none" normalizeH="0" baseline="0" dirty="0">
                          <a:ln>
                            <a:noFill/>
                          </a:ln>
                          <a:solidFill>
                            <a:srgbClr val="009A46"/>
                          </a:solidFill>
                          <a:effectLst/>
                          <a:latin typeface="Tw Cen MT" panose="020B0602020104020603" pitchFamily="34" charset="0"/>
                          <a:ea typeface="ＭＳ Ｐゴシック" charset="-128"/>
                        </a:rPr>
                        <a:t>X</a:t>
                      </a: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fr-FR" sz="1600" b="1" i="0" u="none" strike="noStrike" cap="none" normalizeH="0" baseline="0" dirty="0">
                          <a:ln>
                            <a:noFill/>
                          </a:ln>
                          <a:solidFill>
                            <a:srgbClr val="FF6600"/>
                          </a:solidFill>
                          <a:effectLst/>
                          <a:latin typeface="Tw Cen MT" panose="020B0602020104020603" pitchFamily="34" charset="0"/>
                          <a:ea typeface="ＭＳ Ｐゴシック" charset="-128"/>
                        </a:rPr>
                        <a:t>X</a:t>
                      </a: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81007">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fr-FR" sz="2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Alternatives</a:t>
                      </a: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FR" altLang="fr-FR" sz="1600" b="1" i="0" u="none" strike="noStrike" cap="none" normalizeH="0" baseline="0" dirty="0">
                        <a:ln>
                          <a:noFill/>
                        </a:ln>
                        <a:solidFill>
                          <a:srgbClr val="7030A0"/>
                        </a:solidFill>
                        <a:effectLst/>
                        <a:latin typeface="Tw Cen MT" panose="020B0602020104020603" pitchFamily="34" charset="0"/>
                        <a:ea typeface="ＭＳ Ｐゴシック" charset="-128"/>
                      </a:endParaRPr>
                    </a:p>
                  </a:txBody>
                  <a:tcPr marL="57457" marR="5745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fr-FR" sz="1600" b="1" i="0" u="none" strike="noStrike" cap="none" normalizeH="0" baseline="0" dirty="0">
                          <a:ln>
                            <a:noFill/>
                          </a:ln>
                          <a:solidFill>
                            <a:srgbClr val="009A46"/>
                          </a:solidFill>
                          <a:effectLst/>
                          <a:latin typeface="Tw Cen MT" panose="020B0602020104020603" pitchFamily="34" charset="0"/>
                          <a:ea typeface="ＭＳ Ｐゴシック" charset="-128"/>
                        </a:rPr>
                        <a:t>X</a:t>
                      </a: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fr-FR" sz="1600" b="1" i="0" u="none" strike="noStrike" cap="none" normalizeH="0" baseline="0" dirty="0">
                          <a:ln>
                            <a:noFill/>
                          </a:ln>
                          <a:solidFill>
                            <a:srgbClr val="FF6600"/>
                          </a:solidFill>
                          <a:effectLst/>
                          <a:latin typeface="Tw Cen MT" panose="020B0602020104020603" pitchFamily="34" charset="0"/>
                          <a:ea typeface="ＭＳ Ｐゴシック" charset="-128"/>
                        </a:rPr>
                        <a:t>X</a:t>
                      </a: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81007">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fr-FR" sz="2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Rejets environnementaux</a:t>
                      </a: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FR" altLang="fr-FR" sz="1600" b="1" i="0" u="none" strike="noStrike" cap="none" normalizeH="0" baseline="0">
                        <a:ln>
                          <a:noFill/>
                        </a:ln>
                        <a:solidFill>
                          <a:srgbClr val="7030A0"/>
                        </a:solidFill>
                        <a:effectLst/>
                        <a:latin typeface="Tw Cen MT" panose="020B0602020104020603" pitchFamily="34" charset="0"/>
                        <a:ea typeface="ＭＳ Ｐゴシック" charset="-128"/>
                      </a:endParaRP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FR" altLang="fr-FR" sz="1600" b="1" i="0" u="none" strike="noStrike" cap="none" normalizeH="0" baseline="0">
                        <a:ln>
                          <a:noFill/>
                        </a:ln>
                        <a:solidFill>
                          <a:srgbClr val="009A46"/>
                        </a:solidFill>
                        <a:effectLst/>
                        <a:latin typeface="Tw Cen MT" panose="020B0602020104020603" pitchFamily="34" charset="0"/>
                        <a:ea typeface="ＭＳ Ｐゴシック" charset="-128"/>
                      </a:endParaRP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fr-FR" sz="1600" b="1" i="0" u="none" strike="noStrike" cap="none" normalizeH="0" baseline="0" dirty="0">
                          <a:ln>
                            <a:noFill/>
                          </a:ln>
                          <a:solidFill>
                            <a:srgbClr val="FF6600"/>
                          </a:solidFill>
                          <a:effectLst/>
                          <a:latin typeface="Tw Cen MT" panose="020B0602020104020603" pitchFamily="34" charset="0"/>
                          <a:ea typeface="ＭＳ Ｐゴシック" charset="-128"/>
                        </a:rPr>
                        <a:t>X</a:t>
                      </a: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687587">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fr-FR" sz="2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Assistance technique /financière</a:t>
                      </a: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fr-FR" sz="1600" b="1" i="0" u="none" strike="noStrike" cap="none" normalizeH="0" baseline="0" dirty="0">
                          <a:ln>
                            <a:noFill/>
                          </a:ln>
                          <a:solidFill>
                            <a:srgbClr val="7030A0"/>
                          </a:solidFill>
                          <a:effectLst/>
                          <a:latin typeface="Tw Cen MT" panose="020B0602020104020603" pitchFamily="34" charset="0"/>
                          <a:ea typeface="ＭＳ Ｐゴシック" charset="-128"/>
                        </a:rPr>
                        <a:t>X</a:t>
                      </a: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fr-FR" sz="1600" b="1" i="0" u="none" strike="noStrike" cap="none" normalizeH="0" baseline="0" dirty="0">
                          <a:ln>
                            <a:noFill/>
                          </a:ln>
                          <a:solidFill>
                            <a:srgbClr val="009A46"/>
                          </a:solidFill>
                          <a:effectLst/>
                          <a:latin typeface="Tw Cen MT" panose="020B0602020104020603" pitchFamily="34" charset="0"/>
                          <a:ea typeface="ＭＳ Ｐゴシック" charset="-128"/>
                        </a:rPr>
                        <a:t>X</a:t>
                      </a: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700"/>
                        </a:spcBef>
                        <a:buClr>
                          <a:schemeClr val="accent2"/>
                        </a:buClr>
                        <a:buSzPct val="60000"/>
                        <a:buFont typeface="Wingdings" panose="05000000000000000000" pitchFamily="2" charset="2"/>
                        <a:defRPr sz="2500">
                          <a:solidFill>
                            <a:schemeClr val="tx1"/>
                          </a:solidFill>
                          <a:latin typeface="Tw Cen MT" panose="020B0602020104020603" pitchFamily="34" charset="0"/>
                          <a:ea typeface="ＭＳ Ｐゴシック" charset="-128"/>
                        </a:defRPr>
                      </a:lvl1pPr>
                      <a:lvl2pPr marL="742950" indent="-285750" eaLnBrk="0" hangingPunct="0">
                        <a:spcBef>
                          <a:spcPts val="550"/>
                        </a:spcBef>
                        <a:buClr>
                          <a:schemeClr val="accent1"/>
                        </a:buClr>
                        <a:buSzPct val="70000"/>
                        <a:buFont typeface="Wingdings 2" panose="05020102010507070707" pitchFamily="18" charset="2"/>
                        <a:defRPr sz="2200">
                          <a:solidFill>
                            <a:schemeClr val="tx1"/>
                          </a:solidFill>
                          <a:latin typeface="Tw Cen MT" panose="020B0602020104020603" pitchFamily="34" charset="0"/>
                          <a:ea typeface="ＭＳ Ｐゴシック" charset="-128"/>
                        </a:defRPr>
                      </a:lvl2pPr>
                      <a:lvl3pPr marL="1143000" indent="-228600" eaLnBrk="0" hangingPunct="0">
                        <a:spcBef>
                          <a:spcPts val="500"/>
                        </a:spcBef>
                        <a:buClr>
                          <a:schemeClr val="accent2"/>
                        </a:buClr>
                        <a:buSzPct val="75000"/>
                        <a:buFont typeface="Wingdings" panose="05000000000000000000" pitchFamily="2" charset="2"/>
                        <a:defRPr sz="2100">
                          <a:solidFill>
                            <a:schemeClr val="tx1"/>
                          </a:solidFill>
                          <a:latin typeface="Tw Cen MT" panose="020B0602020104020603" pitchFamily="34" charset="0"/>
                          <a:ea typeface="ＭＳ Ｐゴシック" charset="-128"/>
                        </a:defRPr>
                      </a:lvl3pPr>
                      <a:lvl4pPr marL="1600200" indent="-228600" eaLnBrk="0" hangingPunct="0">
                        <a:spcBef>
                          <a:spcPts val="400"/>
                        </a:spcBef>
                        <a:buClr>
                          <a:srgbClr val="A5AB81"/>
                        </a:buClr>
                        <a:buSzPct val="75000"/>
                        <a:buFont typeface="Wingdings" panose="05000000000000000000" pitchFamily="2" charset="2"/>
                        <a:defRPr>
                          <a:solidFill>
                            <a:schemeClr val="tx1"/>
                          </a:solidFill>
                          <a:latin typeface="Tw Cen MT" panose="020B0602020104020603" pitchFamily="34" charset="0"/>
                          <a:ea typeface="ＭＳ Ｐゴシック" charset="-128"/>
                        </a:defRPr>
                      </a:lvl4pPr>
                      <a:lvl5pPr marL="2057400" indent="-228600" eaLnBrk="0" hangingPunct="0">
                        <a:spcBef>
                          <a:spcPts val="400"/>
                        </a:spcBef>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5pPr>
                      <a:lvl6pPr marL="25146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6pPr>
                      <a:lvl7pPr marL="29718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7pPr>
                      <a:lvl8pPr marL="34290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8pPr>
                      <a:lvl9pPr marL="3886200" indent="-228600" eaLnBrk="0" fontAlgn="base" hangingPunct="0">
                        <a:spcBef>
                          <a:spcPts val="400"/>
                        </a:spcBef>
                        <a:spcAft>
                          <a:spcPct val="0"/>
                        </a:spcAft>
                        <a:buClr>
                          <a:srgbClr val="D8B25C"/>
                        </a:buClr>
                        <a:buSzPct val="65000"/>
                        <a:buFont typeface="Wingdings" panose="05000000000000000000" pitchFamily="2" charset="2"/>
                        <a:defRPr>
                          <a:solidFill>
                            <a:schemeClr val="tx1"/>
                          </a:solidFill>
                          <a:latin typeface="Tw Cen MT" panose="020B0602020104020603" pitchFamily="34" charset="0"/>
                          <a:ea typeface="ＭＳ Ｐゴシック"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fr-FR" sz="1600" b="1" i="0" u="none" strike="noStrike" cap="none" normalizeH="0" baseline="0" dirty="0">
                          <a:ln>
                            <a:noFill/>
                          </a:ln>
                          <a:solidFill>
                            <a:srgbClr val="FF6600"/>
                          </a:solidFill>
                          <a:effectLst/>
                          <a:latin typeface="Tw Cen MT" panose="020B0602020104020603" pitchFamily="34" charset="0"/>
                          <a:ea typeface="ＭＳ Ｐゴシック" charset="-128"/>
                        </a:rPr>
                        <a:t>X</a:t>
                      </a:r>
                    </a:p>
                  </a:txBody>
                  <a:tcPr marL="57457" marR="57457"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30439672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
          <p:cNvSpPr>
            <a:spLocks noChangeArrowheads="1"/>
          </p:cNvSpPr>
          <p:nvPr/>
        </p:nvSpPr>
        <p:spPr bwMode="auto">
          <a:xfrm>
            <a:off x="1873740" y="1059525"/>
            <a:ext cx="8489461" cy="641853"/>
          </a:xfrm>
          <a:prstGeom prst="rect">
            <a:avLst/>
          </a:prstGeom>
          <a:noFill/>
          <a:ln>
            <a:noFill/>
          </a:ln>
          <a:effectLst/>
          <a:extLst/>
        </p:spPr>
        <p:txBody>
          <a:bodyPr vert="horz" wrap="square" lIns="0" tIns="-17457" rIns="0" bIns="-17457" numCol="1" anchor="ctr" anchorCtr="0" compatLnSpc="1">
            <a:prstTxWarp prst="textNoShape">
              <a:avLst/>
            </a:prstTxWarp>
            <a:spAutoFit/>
          </a:bodyPr>
          <a:lstStyle/>
          <a:p>
            <a:pPr eaLnBrk="0" fontAlgn="base" hangingPunct="0">
              <a:spcBef>
                <a:spcPct val="0"/>
              </a:spcBef>
              <a:spcAft>
                <a:spcPct val="0"/>
              </a:spcAft>
            </a:pPr>
            <a:endParaRPr lang="fr-FR" altLang="fr-FR" sz="2400" b="1" dirty="0">
              <a:cs typeface="Arial" panose="020B0604020202020204" pitchFamily="34" charset="0"/>
            </a:endParaRPr>
          </a:p>
          <a:p>
            <a:pPr eaLnBrk="0" fontAlgn="base" hangingPunct="0">
              <a:spcBef>
                <a:spcPct val="0"/>
              </a:spcBef>
              <a:spcAft>
                <a:spcPct val="0"/>
              </a:spcAft>
            </a:pPr>
            <a:r>
              <a:rPr lang="fr-FR" altLang="fr-FR" sz="2000" b="1" dirty="0">
                <a:cs typeface="Arial" panose="020B0604020202020204" pitchFamily="34" charset="0"/>
              </a:rPr>
              <a:t>Etat de ratification des conventions relatives aux PC</a:t>
            </a:r>
          </a:p>
        </p:txBody>
      </p:sp>
      <p:graphicFrame>
        <p:nvGraphicFramePr>
          <p:cNvPr id="5" name="Tableau 4"/>
          <p:cNvGraphicFramePr>
            <a:graphicFrameLocks noGrp="1"/>
          </p:cNvGraphicFramePr>
          <p:nvPr>
            <p:extLst/>
          </p:nvPr>
        </p:nvGraphicFramePr>
        <p:xfrm>
          <a:off x="1524000" y="2287166"/>
          <a:ext cx="9144000" cy="4042176"/>
        </p:xfrm>
        <a:graphic>
          <a:graphicData uri="http://schemas.openxmlformats.org/drawingml/2006/table">
            <a:tbl>
              <a:tblPr firstRow="1" firstCol="1" bandRow="1">
                <a:tableStyleId>{5C22544A-7EE6-4342-B048-85BDC9FD1C3A}</a:tableStyleId>
              </a:tblPr>
              <a:tblGrid>
                <a:gridCol w="4868298">
                  <a:extLst>
                    <a:ext uri="{9D8B030D-6E8A-4147-A177-3AD203B41FA5}">
                      <a16:colId xmlns:a16="http://schemas.microsoft.com/office/drawing/2014/main" val="2367116372"/>
                    </a:ext>
                  </a:extLst>
                </a:gridCol>
                <a:gridCol w="2098560">
                  <a:extLst>
                    <a:ext uri="{9D8B030D-6E8A-4147-A177-3AD203B41FA5}">
                      <a16:colId xmlns:a16="http://schemas.microsoft.com/office/drawing/2014/main" val="1768088816"/>
                    </a:ext>
                  </a:extLst>
                </a:gridCol>
                <a:gridCol w="2177142">
                  <a:extLst>
                    <a:ext uri="{9D8B030D-6E8A-4147-A177-3AD203B41FA5}">
                      <a16:colId xmlns:a16="http://schemas.microsoft.com/office/drawing/2014/main" val="3600796201"/>
                    </a:ext>
                  </a:extLst>
                </a:gridCol>
              </a:tblGrid>
              <a:tr h="332938">
                <a:tc>
                  <a:txBody>
                    <a:bodyPr/>
                    <a:lstStyle/>
                    <a:p>
                      <a:pPr marL="0" indent="0" algn="just">
                        <a:lnSpc>
                          <a:spcPct val="107000"/>
                        </a:lnSpc>
                        <a:spcAft>
                          <a:spcPts val="0"/>
                        </a:spcAft>
                      </a:pPr>
                      <a:r>
                        <a:rPr lang="fr-FR" sz="1400" dirty="0">
                          <a:solidFill>
                            <a:schemeClr val="tx1"/>
                          </a:solidFill>
                          <a:effectLst/>
                        </a:rPr>
                        <a:t>Convention/Protocole</a:t>
                      </a:r>
                      <a:endParaRPr lang="fr-FR"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2" marR="685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indent="0" algn="just">
                        <a:lnSpc>
                          <a:spcPct val="107000"/>
                        </a:lnSpc>
                        <a:spcAft>
                          <a:spcPts val="0"/>
                        </a:spcAft>
                      </a:pPr>
                      <a:r>
                        <a:rPr lang="fr-FR" sz="1400" dirty="0">
                          <a:solidFill>
                            <a:schemeClr val="tx1"/>
                          </a:solidFill>
                          <a:effectLst/>
                        </a:rPr>
                        <a:t>Date d’adoption</a:t>
                      </a:r>
                      <a:endParaRPr lang="fr-FR"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2" marR="685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indent="0" algn="just">
                        <a:lnSpc>
                          <a:spcPct val="107000"/>
                        </a:lnSpc>
                        <a:spcAft>
                          <a:spcPts val="0"/>
                        </a:spcAft>
                      </a:pPr>
                      <a:r>
                        <a:rPr lang="fr-FR" sz="1400" dirty="0">
                          <a:solidFill>
                            <a:schemeClr val="tx1"/>
                          </a:solidFill>
                          <a:effectLst/>
                        </a:rPr>
                        <a:t>Date de ratification</a:t>
                      </a:r>
                      <a:endParaRPr lang="fr-FR"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2" marR="685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14452881"/>
                  </a:ext>
                </a:extLst>
              </a:tr>
              <a:tr h="909567">
                <a:tc>
                  <a:txBody>
                    <a:bodyPr/>
                    <a:lstStyle/>
                    <a:p>
                      <a:pPr marL="0" indent="0" algn="l" defTabSz="914400" rtl="0" eaLnBrk="1" latinLnBrk="0" hangingPunct="1">
                        <a:lnSpc>
                          <a:spcPct val="107000"/>
                        </a:lnSpc>
                        <a:spcAft>
                          <a:spcPts val="0"/>
                        </a:spcAft>
                      </a:pPr>
                      <a:r>
                        <a:rPr lang="fr-FR" sz="1400" b="1" kern="1200" dirty="0">
                          <a:solidFill>
                            <a:schemeClr val="tx1"/>
                          </a:solidFill>
                          <a:effectLst/>
                          <a:latin typeface="+mn-lt"/>
                          <a:ea typeface="+mn-ea"/>
                          <a:cs typeface="+mn-cs"/>
                        </a:rPr>
                        <a:t> </a:t>
                      </a:r>
                      <a:endParaRPr lang="fr-FR" sz="1400" b="1" kern="1200" dirty="0" smtClean="0">
                        <a:solidFill>
                          <a:schemeClr val="tx1"/>
                        </a:solidFill>
                        <a:effectLst/>
                        <a:latin typeface="+mn-lt"/>
                        <a:ea typeface="+mn-ea"/>
                        <a:cs typeface="+mn-cs"/>
                      </a:endParaRPr>
                    </a:p>
                    <a:p>
                      <a:pPr marL="0" marR="0" indent="0" algn="l" defTabSz="914400" rtl="0" eaLnBrk="1" fontAlgn="auto" latinLnBrk="0" hangingPunct="1">
                        <a:lnSpc>
                          <a:spcPct val="107000"/>
                        </a:lnSpc>
                        <a:spcBef>
                          <a:spcPts val="0"/>
                        </a:spcBef>
                        <a:spcAft>
                          <a:spcPts val="0"/>
                        </a:spcAft>
                        <a:buClrTx/>
                        <a:buSzTx/>
                        <a:buFontTx/>
                        <a:buNone/>
                        <a:tabLst/>
                        <a:defRPr/>
                      </a:pPr>
                      <a:r>
                        <a:rPr lang="fr-FR" sz="1400" b="1" kern="1200" dirty="0" smtClean="0">
                          <a:solidFill>
                            <a:schemeClr val="tx1"/>
                          </a:solidFill>
                          <a:effectLst/>
                          <a:latin typeface="+mn-lt"/>
                          <a:ea typeface="+mn-ea"/>
                          <a:cs typeface="+mn-cs"/>
                        </a:rPr>
                        <a:t>Convention de Stockholm sur les POP</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7000"/>
                        </a:lnSpc>
                        <a:spcBef>
                          <a:spcPts val="0"/>
                        </a:spcBef>
                        <a:spcAft>
                          <a:spcPts val="0"/>
                        </a:spcAft>
                        <a:buClrTx/>
                        <a:buSzTx/>
                        <a:buFontTx/>
                        <a:buNone/>
                        <a:tabLst/>
                        <a:defRPr/>
                      </a:pPr>
                      <a:r>
                        <a:rPr lang="fr-FR" sz="1400" b="1" kern="1200" dirty="0" smtClean="0">
                          <a:solidFill>
                            <a:schemeClr val="tx1"/>
                          </a:solidFill>
                          <a:effectLst/>
                          <a:latin typeface="+mn-lt"/>
                          <a:ea typeface="+mn-ea"/>
                          <a:cs typeface="+mn-cs"/>
                        </a:rPr>
                        <a:t>22 mai 2001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ct val="107000"/>
                        </a:lnSpc>
                        <a:spcBef>
                          <a:spcPts val="1000"/>
                        </a:spcBef>
                        <a:spcAft>
                          <a:spcPts val="0"/>
                        </a:spcAft>
                      </a:pPr>
                      <a:r>
                        <a:rPr lang="fr-FR" sz="1400" b="1" kern="1200" dirty="0" smtClean="0">
                          <a:solidFill>
                            <a:schemeClr val="tx1"/>
                          </a:solidFill>
                          <a:effectLst/>
                          <a:latin typeface="+mn-lt"/>
                          <a:ea typeface="+mn-ea"/>
                          <a:cs typeface="+mn-cs"/>
                        </a:rPr>
                        <a:t>12 avril 2006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87998011"/>
                  </a:ext>
                </a:extLst>
              </a:tr>
              <a:tr h="928031">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fr-FR" sz="1400" b="1" kern="1200" dirty="0" smtClean="0">
                          <a:solidFill>
                            <a:schemeClr val="tx1"/>
                          </a:solidFill>
                          <a:effectLst/>
                          <a:latin typeface="+mn-lt"/>
                          <a:ea typeface="+mn-ea"/>
                          <a:cs typeface="+mn-cs"/>
                        </a:rPr>
                        <a:t>Convention de Rotterdam sur</a:t>
                      </a:r>
                      <a:r>
                        <a:rPr lang="fr-FR" sz="1400" b="1" kern="1200" baseline="0" dirty="0" smtClean="0">
                          <a:solidFill>
                            <a:schemeClr val="tx1"/>
                          </a:solidFill>
                          <a:effectLst/>
                          <a:latin typeface="+mn-lt"/>
                          <a:ea typeface="+mn-ea"/>
                          <a:cs typeface="+mn-cs"/>
                        </a:rPr>
                        <a:t> la procédure PIC</a:t>
                      </a:r>
                      <a:endParaRPr lang="fr-FR" sz="1400" b="1" kern="1200" dirty="0" smtClean="0">
                        <a:solidFill>
                          <a:schemeClr val="tx1"/>
                        </a:solidFill>
                        <a:effectLst/>
                        <a:latin typeface="+mn-lt"/>
                        <a:ea typeface="+mn-ea"/>
                        <a:cs typeface="+mn-cs"/>
                      </a:endParaRPr>
                    </a:p>
                  </a:txBody>
                  <a:tcPr marL="89535" marR="895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7000"/>
                        </a:lnSpc>
                        <a:spcBef>
                          <a:spcPts val="0"/>
                        </a:spcBef>
                        <a:spcAft>
                          <a:spcPts val="0"/>
                        </a:spcAft>
                        <a:buClrTx/>
                        <a:buSzTx/>
                        <a:buFontTx/>
                        <a:buNone/>
                        <a:tabLst/>
                        <a:defRPr/>
                      </a:pPr>
                      <a:r>
                        <a:rPr lang="fr-FR" sz="1400" kern="1200" dirty="0" smtClean="0">
                          <a:solidFill>
                            <a:schemeClr val="tx1"/>
                          </a:solidFill>
                          <a:effectLst/>
                          <a:latin typeface="+mn-lt"/>
                          <a:ea typeface="+mn-ea"/>
                          <a:cs typeface="+mn-cs"/>
                        </a:rPr>
                        <a:t>10 septembre 1998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7000"/>
                        </a:lnSpc>
                        <a:spcBef>
                          <a:spcPts val="1000"/>
                        </a:spcBef>
                        <a:spcAft>
                          <a:spcPts val="0"/>
                        </a:spcAft>
                        <a:buClrTx/>
                        <a:buSzTx/>
                        <a:buFontTx/>
                        <a:buNone/>
                        <a:tabLst/>
                        <a:defRPr/>
                      </a:pPr>
                      <a:r>
                        <a:rPr lang="fr-FR" sz="1400" kern="1200" dirty="0" smtClean="0">
                          <a:solidFill>
                            <a:schemeClr val="tx1"/>
                          </a:solidFill>
                          <a:effectLst/>
                          <a:latin typeface="+mn-lt"/>
                          <a:ea typeface="+mn-ea"/>
                          <a:cs typeface="+mn-cs"/>
                        </a:rPr>
                        <a:t>16</a:t>
                      </a:r>
                      <a:r>
                        <a:rPr lang="fr-FR" sz="1400" kern="1200" baseline="0" dirty="0" smtClean="0">
                          <a:solidFill>
                            <a:schemeClr val="tx1"/>
                          </a:solidFill>
                          <a:effectLst/>
                          <a:latin typeface="+mn-lt"/>
                          <a:ea typeface="+mn-ea"/>
                          <a:cs typeface="+mn-cs"/>
                        </a:rPr>
                        <a:t> février 2006</a:t>
                      </a:r>
                      <a:endParaRPr lang="fr-FR" sz="1400" kern="1200" dirty="0" smtClean="0">
                        <a:solidFill>
                          <a:schemeClr val="tx1"/>
                        </a:solidFill>
                        <a:effectLst/>
                        <a:latin typeface="+mn-lt"/>
                        <a:ea typeface="+mn-ea"/>
                        <a:cs typeface="+mn-cs"/>
                      </a:endParaRPr>
                    </a:p>
                  </a:txBody>
                  <a:tcPr marL="89535" marR="895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4032948"/>
                  </a:ext>
                </a:extLst>
              </a:tr>
              <a:tr h="593396">
                <a:tc>
                  <a:txBody>
                    <a:bodyPr/>
                    <a:lstStyle/>
                    <a:p>
                      <a:pPr marL="0" indent="0" algn="l" defTabSz="914400" rtl="0" eaLnBrk="1" latinLnBrk="0" hangingPunct="1">
                        <a:lnSpc>
                          <a:spcPct val="107000"/>
                        </a:lnSpc>
                        <a:spcAft>
                          <a:spcPts val="0"/>
                        </a:spcAft>
                      </a:pPr>
                      <a:r>
                        <a:rPr lang="fr-FR" sz="1400" b="1" kern="1200" dirty="0" smtClean="0">
                          <a:solidFill>
                            <a:schemeClr val="tx1"/>
                          </a:solidFill>
                          <a:effectLst/>
                          <a:latin typeface="+mn-lt"/>
                          <a:ea typeface="+mn-ea"/>
                          <a:cs typeface="+mn-cs"/>
                        </a:rPr>
                        <a:t> SAICM Approche Stratégique</a:t>
                      </a:r>
                    </a:p>
                    <a:p>
                      <a:pPr marL="0" indent="0" algn="l" defTabSz="914400" rtl="0" eaLnBrk="1" latinLnBrk="0" hangingPunct="1">
                        <a:lnSpc>
                          <a:spcPct val="107000"/>
                        </a:lnSpc>
                        <a:spcAft>
                          <a:spcPts val="0"/>
                        </a:spcAft>
                      </a:pPr>
                      <a:r>
                        <a:rPr lang="fr-FR" sz="1400" b="1" kern="1200" dirty="0" smtClean="0">
                          <a:solidFill>
                            <a:schemeClr val="tx1"/>
                          </a:solidFill>
                          <a:effectLst/>
                          <a:latin typeface="+mn-lt"/>
                          <a:ea typeface="+mn-ea"/>
                          <a:cs typeface="+mn-cs"/>
                        </a:rPr>
                        <a:t>de la Gestion Internationale des Produits Chimiques ()</a:t>
                      </a:r>
                      <a:endParaRPr lang="fr-FR" sz="1400" b="1" kern="1200" dirty="0">
                        <a:solidFill>
                          <a:schemeClr val="tx1"/>
                        </a:solidFill>
                        <a:effectLst/>
                        <a:latin typeface="+mn-lt"/>
                        <a:ea typeface="+mn-ea"/>
                        <a:cs typeface="+mn-cs"/>
                      </a:endParaRPr>
                    </a:p>
                  </a:txBody>
                  <a:tcPr marL="89535" marR="895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fr-FR" sz="1400" kern="1200" dirty="0" smtClean="0">
                          <a:solidFill>
                            <a:schemeClr val="tx1"/>
                          </a:solidFill>
                          <a:effectLst/>
                          <a:latin typeface="+mn-lt"/>
                          <a:ea typeface="+mn-ea"/>
                          <a:cs typeface="+mn-cs"/>
                        </a:rPr>
                        <a:t>février 2006</a:t>
                      </a:r>
                      <a:endParaRPr lang="fr-FR" sz="1400" kern="1200" dirty="0">
                        <a:solidFill>
                          <a:schemeClr val="tx1"/>
                        </a:solidFill>
                        <a:effectLst/>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ctr" defTabSz="914400" rtl="0" eaLnBrk="1" latinLnBrk="0" hangingPunct="1">
                        <a:lnSpc>
                          <a:spcPct val="107000"/>
                        </a:lnSpc>
                        <a:spcAft>
                          <a:spcPts val="0"/>
                        </a:spcAft>
                      </a:pPr>
                      <a:r>
                        <a:rPr lang="fr-FR" sz="1400" kern="1200" dirty="0">
                          <a:solidFill>
                            <a:schemeClr val="tx1"/>
                          </a:solidFill>
                          <a:effectLst/>
                          <a:latin typeface="Calibri" panose="020F0502020204030204" pitchFamily="34" charset="0"/>
                          <a:ea typeface="+mn-ea"/>
                          <a:cs typeface="Times New Roman" panose="02020603050405020304" pitchFamily="18" charset="0"/>
                        </a:rPr>
                        <a:t> </a:t>
                      </a:r>
                    </a:p>
                    <a:p>
                      <a:pPr marL="0" indent="0" algn="ctr" defTabSz="914400" rtl="0" eaLnBrk="1" latinLnBrk="0" hangingPunct="1">
                        <a:lnSpc>
                          <a:spcPct val="107000"/>
                        </a:lnSpc>
                        <a:spcAft>
                          <a:spcPts val="0"/>
                        </a:spcAft>
                      </a:pPr>
                      <a:r>
                        <a:rPr lang="fr-FR" sz="1400" kern="1200" dirty="0" smtClean="0">
                          <a:solidFill>
                            <a:schemeClr val="tx1"/>
                          </a:solidFill>
                          <a:effectLst/>
                          <a:latin typeface="Calibri" panose="020F0502020204030204" pitchFamily="34" charset="0"/>
                          <a:ea typeface="+mn-ea"/>
                          <a:cs typeface="Times New Roman" panose="02020603050405020304" pitchFamily="18" charset="0"/>
                        </a:rPr>
                        <a:t>Profil chimique est  validé en 2012</a:t>
                      </a:r>
                      <a:r>
                        <a:rPr lang="fr-FR" sz="1400" kern="1200" dirty="0">
                          <a:solidFill>
                            <a:schemeClr val="tx1"/>
                          </a:solidFill>
                          <a:effectLst/>
                          <a:latin typeface="Calibri" panose="020F0502020204030204" pitchFamily="34" charset="0"/>
                          <a:ea typeface="+mn-ea"/>
                          <a:cs typeface="Times New Roman" panose="02020603050405020304" pitchFamily="18" charset="0"/>
                        </a:rPr>
                        <a:t> </a:t>
                      </a:r>
                    </a:p>
                  </a:txBody>
                  <a:tcPr marL="68582" marR="685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66694333"/>
                  </a:ext>
                </a:extLst>
              </a:tr>
              <a:tr h="593396">
                <a:tc>
                  <a:txBody>
                    <a:bodyPr/>
                    <a:lstStyle/>
                    <a:p>
                      <a:pPr marL="0" indent="0" algn="l" defTabSz="914400" rtl="0" eaLnBrk="1" latinLnBrk="0" hangingPunct="1">
                        <a:lnSpc>
                          <a:spcPct val="107000"/>
                        </a:lnSpc>
                        <a:spcAft>
                          <a:spcPts val="0"/>
                        </a:spcAft>
                      </a:pPr>
                      <a:r>
                        <a:rPr lang="fr-FR" sz="1400" b="1" kern="1200" dirty="0" smtClean="0">
                          <a:solidFill>
                            <a:schemeClr val="tx1"/>
                          </a:solidFill>
                          <a:effectLst/>
                          <a:latin typeface="+mn-lt"/>
                          <a:ea typeface="+mn-ea"/>
                          <a:cs typeface="+mn-cs"/>
                        </a:rPr>
                        <a:t>Convention de Minamata sur le Mercure</a:t>
                      </a:r>
                      <a:endParaRPr lang="fr-FR" sz="1400" b="1" kern="1200" dirty="0">
                        <a:solidFill>
                          <a:schemeClr val="tx1"/>
                        </a:solidFill>
                        <a:effectLst/>
                        <a:latin typeface="+mn-lt"/>
                        <a:ea typeface="+mn-ea"/>
                        <a:cs typeface="+mn-cs"/>
                      </a:endParaRPr>
                    </a:p>
                  </a:txBody>
                  <a:tcPr marL="89535" marR="895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fr-FR" sz="1400" kern="1200" dirty="0" smtClean="0">
                          <a:solidFill>
                            <a:schemeClr val="tx1"/>
                          </a:solidFill>
                          <a:effectLst/>
                          <a:latin typeface="+mn-lt"/>
                          <a:ea typeface="+mn-ea"/>
                          <a:cs typeface="+mn-cs"/>
                        </a:rPr>
                        <a:t>Octobre 2013</a:t>
                      </a:r>
                      <a:endParaRPr lang="fr-FR" sz="1400" kern="1200" dirty="0">
                        <a:solidFill>
                          <a:schemeClr val="tx1"/>
                        </a:solidFill>
                        <a:effectLst/>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fr-FR" sz="1400" kern="1200" dirty="0" smtClean="0">
                          <a:solidFill>
                            <a:schemeClr val="tx1"/>
                          </a:solidFill>
                          <a:effectLst/>
                          <a:latin typeface="+mn-lt"/>
                          <a:ea typeface="+mn-ea"/>
                          <a:cs typeface="+mn-cs"/>
                        </a:rPr>
                        <a:t>09 juin 2017</a:t>
                      </a:r>
                      <a:endParaRPr lang="fr-FR" sz="1400" kern="1200" dirty="0">
                        <a:solidFill>
                          <a:schemeClr val="tx1"/>
                        </a:solidFill>
                        <a:effectLst/>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68163049"/>
                  </a:ext>
                </a:extLst>
              </a:tr>
              <a:tr h="593396">
                <a:tc>
                  <a:txBody>
                    <a:bodyPr/>
                    <a:lstStyle/>
                    <a:p>
                      <a:pPr marL="0" indent="0" algn="l" defTabSz="914400" rtl="0" eaLnBrk="1" latinLnBrk="0" hangingPunct="1">
                        <a:lnSpc>
                          <a:spcPct val="107000"/>
                        </a:lnSpc>
                        <a:spcAft>
                          <a:spcPts val="0"/>
                        </a:spcAft>
                      </a:pPr>
                      <a:r>
                        <a:rPr lang="fr-FR" sz="1400" b="1" kern="1200" dirty="0" smtClean="0">
                          <a:solidFill>
                            <a:schemeClr val="tx1"/>
                          </a:solidFill>
                          <a:effectLst/>
                          <a:latin typeface="+mn-lt"/>
                          <a:ea typeface="+mn-ea"/>
                          <a:cs typeface="+mn-cs"/>
                        </a:rPr>
                        <a:t>Convention de Vienne </a:t>
                      </a:r>
                      <a:endParaRPr lang="fr-FR" sz="1400" b="1" kern="1200" dirty="0">
                        <a:solidFill>
                          <a:schemeClr val="tx1"/>
                        </a:solidFill>
                        <a:effectLst/>
                        <a:latin typeface="+mn-lt"/>
                        <a:ea typeface="+mn-ea"/>
                        <a:cs typeface="+mn-cs"/>
                      </a:endParaRPr>
                    </a:p>
                  </a:txBody>
                  <a:tcPr marL="89535" marR="895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endParaRPr lang="fr-FR" sz="1400" kern="1200" dirty="0">
                        <a:solidFill>
                          <a:schemeClr val="tx1"/>
                        </a:solidFill>
                        <a:effectLst/>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ctr" defTabSz="914400" rtl="0" eaLnBrk="1" latinLnBrk="0" hangingPunct="1">
                        <a:lnSpc>
                          <a:spcPct val="107000"/>
                        </a:lnSpc>
                        <a:spcAft>
                          <a:spcPts val="0"/>
                        </a:spcAft>
                      </a:pPr>
                      <a:endParaRPr lang="fr-FR" sz="1400" kern="1200" dirty="0">
                        <a:solidFill>
                          <a:schemeClr val="tx1"/>
                        </a:solidFill>
                        <a:effectLst/>
                        <a:latin typeface="Calibri" panose="020F0502020204030204" pitchFamily="34" charset="0"/>
                        <a:ea typeface="+mn-ea"/>
                        <a:cs typeface="Times New Roman" panose="02020603050405020304" pitchFamily="18" charset="0"/>
                      </a:endParaRPr>
                    </a:p>
                  </a:txBody>
                  <a:tcPr marL="68582" marR="685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46846312"/>
                  </a:ext>
                </a:extLst>
              </a:tr>
            </a:tbl>
          </a:graphicData>
        </a:graphic>
      </p:graphicFrame>
    </p:spTree>
    <p:extLst>
      <p:ext uri="{BB962C8B-B14F-4D97-AF65-F5344CB8AC3E}">
        <p14:creationId xmlns:p14="http://schemas.microsoft.com/office/powerpoint/2010/main" val="23297660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
          <p:cNvSpPr>
            <a:spLocks noChangeArrowheads="1"/>
          </p:cNvSpPr>
          <p:nvPr/>
        </p:nvSpPr>
        <p:spPr bwMode="auto">
          <a:xfrm>
            <a:off x="1873740" y="1059525"/>
            <a:ext cx="8489461" cy="641853"/>
          </a:xfrm>
          <a:prstGeom prst="rect">
            <a:avLst/>
          </a:prstGeom>
          <a:noFill/>
          <a:ln>
            <a:noFill/>
          </a:ln>
          <a:effectLst/>
          <a:extLst/>
        </p:spPr>
        <p:txBody>
          <a:bodyPr vert="horz" wrap="square" lIns="0" tIns="-17457" rIns="0" bIns="-17457" numCol="1" anchor="ctr" anchorCtr="0" compatLnSpc="1">
            <a:prstTxWarp prst="textNoShape">
              <a:avLst/>
            </a:prstTxWarp>
            <a:spAutoFit/>
          </a:bodyPr>
          <a:lstStyle/>
          <a:p>
            <a:pPr eaLnBrk="0" fontAlgn="base" hangingPunct="0">
              <a:spcBef>
                <a:spcPct val="0"/>
              </a:spcBef>
              <a:spcAft>
                <a:spcPct val="0"/>
              </a:spcAft>
            </a:pPr>
            <a:endParaRPr lang="fr-FR" altLang="fr-FR" sz="2400" b="1" dirty="0">
              <a:cs typeface="Arial" panose="020B0604020202020204" pitchFamily="34" charset="0"/>
            </a:endParaRPr>
          </a:p>
          <a:p>
            <a:pPr eaLnBrk="0" fontAlgn="base" hangingPunct="0">
              <a:spcBef>
                <a:spcPct val="0"/>
              </a:spcBef>
              <a:spcAft>
                <a:spcPct val="0"/>
              </a:spcAft>
            </a:pPr>
            <a:r>
              <a:rPr lang="fr-FR" altLang="fr-FR" sz="2000" b="1" dirty="0" smtClean="0">
                <a:cs typeface="Arial" panose="020B0604020202020204" pitchFamily="34" charset="0"/>
              </a:rPr>
              <a:t>Etat de ratification des conventions relatives aux déchets dangereux</a:t>
            </a:r>
            <a:endParaRPr lang="fr-FR" altLang="fr-FR" sz="2000" b="1" dirty="0">
              <a:cs typeface="Arial" panose="020B0604020202020204" pitchFamily="34" charset="0"/>
            </a:endParaRPr>
          </a:p>
        </p:txBody>
      </p:sp>
      <p:graphicFrame>
        <p:nvGraphicFramePr>
          <p:cNvPr id="5" name="Tableau 4"/>
          <p:cNvGraphicFramePr>
            <a:graphicFrameLocks noGrp="1"/>
          </p:cNvGraphicFramePr>
          <p:nvPr>
            <p:extLst/>
          </p:nvPr>
        </p:nvGraphicFramePr>
        <p:xfrm>
          <a:off x="1524001" y="1888761"/>
          <a:ext cx="9144000" cy="4624234"/>
        </p:xfrm>
        <a:graphic>
          <a:graphicData uri="http://schemas.openxmlformats.org/drawingml/2006/table">
            <a:tbl>
              <a:tblPr firstRow="1" firstCol="1" bandRow="1">
                <a:tableStyleId>{5C22544A-7EE6-4342-B048-85BDC9FD1C3A}</a:tableStyleId>
              </a:tblPr>
              <a:tblGrid>
                <a:gridCol w="4868298">
                  <a:extLst>
                    <a:ext uri="{9D8B030D-6E8A-4147-A177-3AD203B41FA5}">
                      <a16:colId xmlns:a16="http://schemas.microsoft.com/office/drawing/2014/main" val="2367116372"/>
                    </a:ext>
                  </a:extLst>
                </a:gridCol>
                <a:gridCol w="2098560">
                  <a:extLst>
                    <a:ext uri="{9D8B030D-6E8A-4147-A177-3AD203B41FA5}">
                      <a16:colId xmlns:a16="http://schemas.microsoft.com/office/drawing/2014/main" val="1768088816"/>
                    </a:ext>
                  </a:extLst>
                </a:gridCol>
                <a:gridCol w="2177142">
                  <a:extLst>
                    <a:ext uri="{9D8B030D-6E8A-4147-A177-3AD203B41FA5}">
                      <a16:colId xmlns:a16="http://schemas.microsoft.com/office/drawing/2014/main" val="3600796201"/>
                    </a:ext>
                  </a:extLst>
                </a:gridCol>
              </a:tblGrid>
              <a:tr h="332938">
                <a:tc>
                  <a:txBody>
                    <a:bodyPr/>
                    <a:lstStyle/>
                    <a:p>
                      <a:pPr marL="0" indent="0" algn="just">
                        <a:lnSpc>
                          <a:spcPct val="107000"/>
                        </a:lnSpc>
                        <a:spcAft>
                          <a:spcPts val="0"/>
                        </a:spcAft>
                      </a:pPr>
                      <a:r>
                        <a:rPr lang="fr-FR" sz="1400" dirty="0">
                          <a:solidFill>
                            <a:schemeClr val="tx1"/>
                          </a:solidFill>
                          <a:effectLst/>
                        </a:rPr>
                        <a:t>Convention/Protocole</a:t>
                      </a:r>
                      <a:endParaRPr lang="fr-FR"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2" marR="685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indent="0" algn="just">
                        <a:lnSpc>
                          <a:spcPct val="107000"/>
                        </a:lnSpc>
                        <a:spcAft>
                          <a:spcPts val="0"/>
                        </a:spcAft>
                      </a:pPr>
                      <a:r>
                        <a:rPr lang="fr-FR" sz="1400" dirty="0">
                          <a:solidFill>
                            <a:schemeClr val="tx1"/>
                          </a:solidFill>
                          <a:effectLst/>
                        </a:rPr>
                        <a:t>Date d’adoption</a:t>
                      </a:r>
                      <a:endParaRPr lang="fr-FR"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2" marR="685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indent="0" algn="just">
                        <a:lnSpc>
                          <a:spcPct val="107000"/>
                        </a:lnSpc>
                        <a:spcAft>
                          <a:spcPts val="0"/>
                        </a:spcAft>
                      </a:pPr>
                      <a:r>
                        <a:rPr lang="fr-FR" sz="1400" dirty="0">
                          <a:solidFill>
                            <a:schemeClr val="tx1"/>
                          </a:solidFill>
                          <a:effectLst/>
                        </a:rPr>
                        <a:t>Date de ratification</a:t>
                      </a:r>
                      <a:endParaRPr lang="fr-FR"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2" marR="685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14452881"/>
                  </a:ext>
                </a:extLst>
              </a:tr>
              <a:tr h="909567">
                <a:tc>
                  <a:txBody>
                    <a:bodyPr/>
                    <a:lstStyle/>
                    <a:p>
                      <a:pPr marL="0" indent="0" algn="just">
                        <a:lnSpc>
                          <a:spcPct val="107000"/>
                        </a:lnSpc>
                        <a:spcAft>
                          <a:spcPts val="0"/>
                        </a:spcAft>
                      </a:pPr>
                      <a:endParaRPr lang="fr-FR" sz="1400" dirty="0" smtClean="0">
                        <a:solidFill>
                          <a:schemeClr val="tx1"/>
                        </a:solidFill>
                        <a:effectLst/>
                      </a:endParaRPr>
                    </a:p>
                    <a:p>
                      <a:pPr marL="0" indent="0" algn="just">
                        <a:lnSpc>
                          <a:spcPct val="107000"/>
                        </a:lnSpc>
                        <a:spcAft>
                          <a:spcPts val="0"/>
                        </a:spcAft>
                      </a:pPr>
                      <a:endParaRPr lang="fr-FR" sz="1400" dirty="0" smtClean="0">
                        <a:solidFill>
                          <a:schemeClr val="tx1"/>
                        </a:solidFill>
                        <a:effectLst/>
                      </a:endParaRPr>
                    </a:p>
                    <a:p>
                      <a:pPr marL="0" indent="0" algn="just">
                        <a:lnSpc>
                          <a:spcPct val="107000"/>
                        </a:lnSpc>
                        <a:spcAft>
                          <a:spcPts val="0"/>
                        </a:spcAft>
                      </a:pPr>
                      <a:r>
                        <a:rPr lang="fr-FR" sz="1400" dirty="0" smtClean="0">
                          <a:solidFill>
                            <a:schemeClr val="tx1"/>
                          </a:solidFill>
                          <a:effectLst/>
                        </a:rPr>
                        <a:t>Convention </a:t>
                      </a:r>
                      <a:r>
                        <a:rPr lang="fr-FR" sz="1400" dirty="0">
                          <a:solidFill>
                            <a:schemeClr val="tx1"/>
                          </a:solidFill>
                          <a:effectLst/>
                        </a:rPr>
                        <a:t>de Bâle sur le contrôle des mouvements transfrontaliers de déchets dangereux et de leur élimination</a:t>
                      </a:r>
                      <a:endParaRPr lang="fr-FR"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2" marR="685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0"/>
                        </a:spcAft>
                      </a:pPr>
                      <a:r>
                        <a:rPr lang="fr-FR" sz="1400" dirty="0">
                          <a:solidFill>
                            <a:schemeClr val="tx1"/>
                          </a:solidFill>
                          <a:effectLst/>
                        </a:rPr>
                        <a:t> </a:t>
                      </a:r>
                    </a:p>
                    <a:p>
                      <a:pPr algn="l">
                        <a:lnSpc>
                          <a:spcPct val="107000"/>
                        </a:lnSpc>
                        <a:spcAft>
                          <a:spcPts val="0"/>
                        </a:spcAft>
                      </a:pPr>
                      <a:r>
                        <a:rPr lang="fr-FR" sz="1400" dirty="0">
                          <a:solidFill>
                            <a:schemeClr val="tx1"/>
                          </a:solidFill>
                          <a:effectLst/>
                        </a:rPr>
                        <a:t> </a:t>
                      </a:r>
                    </a:p>
                    <a:p>
                      <a:pPr marL="457200" algn="just">
                        <a:lnSpc>
                          <a:spcPct val="107000"/>
                        </a:lnSpc>
                        <a:spcAft>
                          <a:spcPts val="0"/>
                        </a:spcAft>
                      </a:pPr>
                      <a:r>
                        <a:rPr lang="fr-FR" sz="1400" dirty="0">
                          <a:solidFill>
                            <a:schemeClr val="tx1"/>
                          </a:solidFill>
                          <a:effectLst/>
                        </a:rPr>
                        <a:t>22.03.1989 </a:t>
                      </a:r>
                    </a:p>
                    <a:p>
                      <a:pPr marL="457200" algn="just">
                        <a:lnSpc>
                          <a:spcPct val="107000"/>
                        </a:lnSpc>
                        <a:spcAft>
                          <a:spcPts val="0"/>
                        </a:spcAft>
                      </a:pPr>
                      <a:r>
                        <a:rPr lang="fr-FR" sz="1400" dirty="0">
                          <a:solidFill>
                            <a:schemeClr val="tx1"/>
                          </a:solidFill>
                          <a:effectLst/>
                        </a:rPr>
                        <a:t> </a:t>
                      </a:r>
                      <a:endParaRPr lang="fr-FR"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2" marR="685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57200" algn="just">
                        <a:lnSpc>
                          <a:spcPct val="107000"/>
                        </a:lnSpc>
                        <a:spcAft>
                          <a:spcPts val="0"/>
                        </a:spcAft>
                      </a:pPr>
                      <a:r>
                        <a:rPr lang="fr-FR" sz="1400" dirty="0">
                          <a:solidFill>
                            <a:schemeClr val="tx1"/>
                          </a:solidFill>
                          <a:effectLst/>
                        </a:rPr>
                        <a:t> </a:t>
                      </a:r>
                    </a:p>
                    <a:p>
                      <a:pPr marL="457200" algn="just">
                        <a:lnSpc>
                          <a:spcPct val="107000"/>
                        </a:lnSpc>
                        <a:spcAft>
                          <a:spcPts val="0"/>
                        </a:spcAft>
                      </a:pPr>
                      <a:r>
                        <a:rPr lang="fr-FR" sz="1400" dirty="0">
                          <a:solidFill>
                            <a:schemeClr val="tx1"/>
                          </a:solidFill>
                          <a:effectLst/>
                        </a:rPr>
                        <a:t> </a:t>
                      </a:r>
                    </a:p>
                    <a:p>
                      <a:pPr marL="457200" algn="just">
                        <a:lnSpc>
                          <a:spcPct val="107000"/>
                        </a:lnSpc>
                        <a:spcAft>
                          <a:spcPts val="0"/>
                        </a:spcAft>
                      </a:pPr>
                      <a:r>
                        <a:rPr lang="fr-FR" sz="1400" dirty="0">
                          <a:solidFill>
                            <a:schemeClr val="tx1"/>
                          </a:solidFill>
                          <a:effectLst/>
                        </a:rPr>
                        <a:t>17.06.1998</a:t>
                      </a:r>
                      <a:endParaRPr lang="fr-FR"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2" marR="685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87998011"/>
                  </a:ext>
                </a:extLst>
              </a:tr>
              <a:tr h="1369425">
                <a:tc>
                  <a:txBody>
                    <a:bodyPr/>
                    <a:lstStyle/>
                    <a:p>
                      <a:pPr marL="0" indent="0" algn="just">
                        <a:lnSpc>
                          <a:spcPct val="107000"/>
                        </a:lnSpc>
                        <a:spcAft>
                          <a:spcPts val="0"/>
                        </a:spcAft>
                      </a:pPr>
                      <a:endParaRPr lang="fr-FR" sz="1400" dirty="0" smtClean="0">
                        <a:solidFill>
                          <a:schemeClr val="tx1"/>
                        </a:solidFill>
                        <a:effectLst/>
                      </a:endParaRPr>
                    </a:p>
                    <a:p>
                      <a:pPr marL="0" indent="0" algn="just">
                        <a:lnSpc>
                          <a:spcPct val="107000"/>
                        </a:lnSpc>
                        <a:spcAft>
                          <a:spcPts val="0"/>
                        </a:spcAft>
                      </a:pPr>
                      <a:endParaRPr lang="fr-FR" sz="1400" dirty="0" smtClean="0">
                        <a:solidFill>
                          <a:schemeClr val="tx1"/>
                        </a:solidFill>
                        <a:effectLst/>
                      </a:endParaRPr>
                    </a:p>
                    <a:p>
                      <a:pPr marL="0" indent="0" algn="just">
                        <a:lnSpc>
                          <a:spcPct val="107000"/>
                        </a:lnSpc>
                        <a:spcAft>
                          <a:spcPts val="0"/>
                        </a:spcAft>
                      </a:pPr>
                      <a:r>
                        <a:rPr lang="fr-FR" sz="1400" dirty="0" smtClean="0">
                          <a:solidFill>
                            <a:schemeClr val="tx1"/>
                          </a:solidFill>
                          <a:effectLst/>
                        </a:rPr>
                        <a:t>Amendement </a:t>
                      </a:r>
                      <a:r>
                        <a:rPr lang="fr-FR" sz="1400" dirty="0">
                          <a:solidFill>
                            <a:schemeClr val="tx1"/>
                          </a:solidFill>
                          <a:effectLst/>
                        </a:rPr>
                        <a:t>à la Convention de Bâle sur le contrôle des mouvements transfrontières de déchets dangereux et de leur élimination (Amendement sur l’interdiction)</a:t>
                      </a:r>
                      <a:endParaRPr lang="fr-FR"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2" marR="685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57200" algn="just" defTabSz="914400" rtl="0" eaLnBrk="1" latinLnBrk="0" hangingPunct="1">
                        <a:lnSpc>
                          <a:spcPct val="107000"/>
                        </a:lnSpc>
                        <a:spcAft>
                          <a:spcPts val="0"/>
                        </a:spcAft>
                      </a:pPr>
                      <a:r>
                        <a:rPr lang="fr-FR" sz="1400" kern="1200" dirty="0">
                          <a:solidFill>
                            <a:schemeClr val="tx1"/>
                          </a:solidFill>
                          <a:effectLst/>
                          <a:latin typeface="+mn-lt"/>
                          <a:ea typeface="+mn-ea"/>
                          <a:cs typeface="+mn-cs"/>
                        </a:rPr>
                        <a:t> </a:t>
                      </a:r>
                    </a:p>
                    <a:p>
                      <a:pPr marL="457200" algn="just" defTabSz="914400" rtl="0" eaLnBrk="1" latinLnBrk="0" hangingPunct="1">
                        <a:lnSpc>
                          <a:spcPct val="107000"/>
                        </a:lnSpc>
                        <a:spcAft>
                          <a:spcPts val="0"/>
                        </a:spcAft>
                      </a:pPr>
                      <a:r>
                        <a:rPr lang="fr-FR" sz="1400" kern="1200" dirty="0">
                          <a:solidFill>
                            <a:schemeClr val="tx1"/>
                          </a:solidFill>
                          <a:effectLst/>
                          <a:latin typeface="+mn-lt"/>
                          <a:ea typeface="+mn-ea"/>
                          <a:cs typeface="+mn-cs"/>
                        </a:rPr>
                        <a:t> </a:t>
                      </a:r>
                    </a:p>
                    <a:p>
                      <a:pPr marL="457200" algn="just" defTabSz="914400" rtl="0" eaLnBrk="1" latinLnBrk="0" hangingPunct="1">
                        <a:lnSpc>
                          <a:spcPct val="107000"/>
                        </a:lnSpc>
                        <a:spcAft>
                          <a:spcPts val="0"/>
                        </a:spcAft>
                      </a:pPr>
                      <a:r>
                        <a:rPr lang="fr-FR" sz="1400" kern="1200" dirty="0">
                          <a:solidFill>
                            <a:schemeClr val="tx1"/>
                          </a:solidFill>
                          <a:effectLst/>
                          <a:latin typeface="+mn-lt"/>
                          <a:ea typeface="+mn-ea"/>
                          <a:cs typeface="+mn-cs"/>
                        </a:rPr>
                        <a:t> </a:t>
                      </a:r>
                    </a:p>
                    <a:p>
                      <a:pPr marL="457200" algn="just" defTabSz="914400" rtl="0" eaLnBrk="1" latinLnBrk="0" hangingPunct="1">
                        <a:lnSpc>
                          <a:spcPct val="107000"/>
                        </a:lnSpc>
                        <a:spcAft>
                          <a:spcPts val="0"/>
                        </a:spcAft>
                      </a:pPr>
                      <a:r>
                        <a:rPr lang="fr-FR" sz="1400" kern="1200" dirty="0">
                          <a:solidFill>
                            <a:schemeClr val="tx1"/>
                          </a:solidFill>
                          <a:effectLst/>
                          <a:latin typeface="+mn-lt"/>
                          <a:ea typeface="+mn-ea"/>
                          <a:cs typeface="+mn-cs"/>
                        </a:rPr>
                        <a:t> </a:t>
                      </a:r>
                      <a:r>
                        <a:rPr lang="fr-FR" sz="1400" kern="1200" dirty="0" smtClean="0">
                          <a:solidFill>
                            <a:schemeClr val="tx1"/>
                          </a:solidFill>
                          <a:effectLst/>
                          <a:latin typeface="+mn-lt"/>
                          <a:ea typeface="+mn-ea"/>
                          <a:cs typeface="+mn-cs"/>
                        </a:rPr>
                        <a:t>1995</a:t>
                      </a:r>
                      <a:endParaRPr lang="fr-FR" sz="1400" kern="1200" dirty="0">
                        <a:solidFill>
                          <a:schemeClr val="tx1"/>
                        </a:solidFill>
                        <a:effectLst/>
                        <a:latin typeface="+mn-lt"/>
                        <a:ea typeface="+mn-ea"/>
                        <a:cs typeface="+mn-cs"/>
                      </a:endParaRPr>
                    </a:p>
                    <a:p>
                      <a:pPr marL="457200" algn="just" defTabSz="914400" rtl="0" eaLnBrk="1" latinLnBrk="0" hangingPunct="1">
                        <a:lnSpc>
                          <a:spcPct val="107000"/>
                        </a:lnSpc>
                        <a:spcAft>
                          <a:spcPts val="0"/>
                        </a:spcAft>
                      </a:pPr>
                      <a:r>
                        <a:rPr lang="fr-FR" sz="1400" kern="1200" dirty="0">
                          <a:solidFill>
                            <a:schemeClr val="tx1"/>
                          </a:solidFill>
                          <a:effectLst/>
                          <a:latin typeface="+mn-lt"/>
                          <a:ea typeface="+mn-ea"/>
                          <a:cs typeface="+mn-cs"/>
                        </a:rPr>
                        <a:t> </a:t>
                      </a:r>
                    </a:p>
                  </a:txBody>
                  <a:tcPr marL="68582" marR="685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57200" algn="just" defTabSz="914400" rtl="0" eaLnBrk="1" latinLnBrk="0" hangingPunct="1">
                        <a:lnSpc>
                          <a:spcPct val="107000"/>
                        </a:lnSpc>
                        <a:spcBef>
                          <a:spcPts val="1000"/>
                        </a:spcBef>
                        <a:spcAft>
                          <a:spcPts val="0"/>
                        </a:spcAft>
                      </a:pPr>
                      <a:r>
                        <a:rPr lang="fr-FR" sz="1400" kern="1200" dirty="0">
                          <a:solidFill>
                            <a:schemeClr val="tx1"/>
                          </a:solidFill>
                          <a:effectLst/>
                          <a:latin typeface="+mn-lt"/>
                          <a:ea typeface="+mn-ea"/>
                          <a:cs typeface="+mn-cs"/>
                        </a:rPr>
                        <a:t> </a:t>
                      </a:r>
                    </a:p>
                    <a:p>
                      <a:pPr marL="457200" algn="just" defTabSz="914400" rtl="0" eaLnBrk="1" latinLnBrk="0" hangingPunct="1">
                        <a:lnSpc>
                          <a:spcPct val="107000"/>
                        </a:lnSpc>
                        <a:spcBef>
                          <a:spcPts val="1000"/>
                        </a:spcBef>
                        <a:spcAft>
                          <a:spcPts val="0"/>
                        </a:spcAft>
                      </a:pPr>
                      <a:endParaRPr lang="fr-FR" sz="1400" kern="1200" dirty="0" smtClean="0">
                        <a:solidFill>
                          <a:schemeClr val="tx1"/>
                        </a:solidFill>
                        <a:effectLst/>
                        <a:latin typeface="+mn-lt"/>
                        <a:ea typeface="+mn-ea"/>
                        <a:cs typeface="+mn-cs"/>
                      </a:endParaRPr>
                    </a:p>
                    <a:p>
                      <a:pPr marL="457200" algn="just" defTabSz="914400" rtl="0" eaLnBrk="1" latinLnBrk="0" hangingPunct="1">
                        <a:lnSpc>
                          <a:spcPct val="107000"/>
                        </a:lnSpc>
                        <a:spcBef>
                          <a:spcPts val="1000"/>
                        </a:spcBef>
                        <a:spcAft>
                          <a:spcPts val="0"/>
                        </a:spcAft>
                      </a:pPr>
                      <a:r>
                        <a:rPr lang="fr-FR" sz="1400" kern="1200" dirty="0" smtClean="0">
                          <a:solidFill>
                            <a:schemeClr val="tx1"/>
                          </a:solidFill>
                          <a:effectLst/>
                          <a:latin typeface="+mn-lt"/>
                          <a:ea typeface="+mn-ea"/>
                          <a:cs typeface="+mn-cs"/>
                        </a:rPr>
                        <a:t>5.11.2015</a:t>
                      </a:r>
                      <a:endParaRPr lang="fr-FR" sz="1400" kern="1200" dirty="0">
                        <a:solidFill>
                          <a:schemeClr val="tx1"/>
                        </a:solidFill>
                        <a:effectLst/>
                        <a:latin typeface="+mn-lt"/>
                        <a:ea typeface="+mn-ea"/>
                        <a:cs typeface="+mn-cs"/>
                      </a:endParaRPr>
                    </a:p>
                  </a:txBody>
                  <a:tcPr marL="68582" marR="685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4032948"/>
                  </a:ext>
                </a:extLst>
              </a:tr>
              <a:tr h="1780188">
                <a:tc>
                  <a:txBody>
                    <a:bodyPr/>
                    <a:lstStyle/>
                    <a:p>
                      <a:pPr marL="0" indent="0" algn="just">
                        <a:lnSpc>
                          <a:spcPct val="107000"/>
                        </a:lnSpc>
                        <a:spcAft>
                          <a:spcPts val="0"/>
                        </a:spcAft>
                      </a:pPr>
                      <a:endParaRPr lang="fr-FR" sz="1400" dirty="0" smtClean="0">
                        <a:solidFill>
                          <a:schemeClr val="tx1"/>
                        </a:solidFill>
                        <a:effectLst/>
                      </a:endParaRPr>
                    </a:p>
                    <a:p>
                      <a:pPr marL="0" indent="0" algn="just">
                        <a:lnSpc>
                          <a:spcPct val="107000"/>
                        </a:lnSpc>
                        <a:spcAft>
                          <a:spcPts val="0"/>
                        </a:spcAft>
                      </a:pPr>
                      <a:endParaRPr lang="fr-FR" sz="1400" dirty="0" smtClean="0">
                        <a:solidFill>
                          <a:schemeClr val="tx1"/>
                        </a:solidFill>
                        <a:effectLst/>
                      </a:endParaRPr>
                    </a:p>
                    <a:p>
                      <a:pPr marL="0" indent="0" algn="just">
                        <a:lnSpc>
                          <a:spcPct val="107000"/>
                        </a:lnSpc>
                        <a:spcAft>
                          <a:spcPts val="0"/>
                        </a:spcAft>
                      </a:pPr>
                      <a:endParaRPr lang="fr-FR" sz="1400" dirty="0" smtClean="0">
                        <a:solidFill>
                          <a:schemeClr val="tx1"/>
                        </a:solidFill>
                        <a:effectLst/>
                      </a:endParaRPr>
                    </a:p>
                    <a:p>
                      <a:pPr marL="0" indent="0" algn="just">
                        <a:lnSpc>
                          <a:spcPct val="107000"/>
                        </a:lnSpc>
                        <a:spcAft>
                          <a:spcPts val="0"/>
                        </a:spcAft>
                      </a:pPr>
                      <a:r>
                        <a:rPr lang="fr-FR" sz="1400" dirty="0" smtClean="0">
                          <a:solidFill>
                            <a:schemeClr val="tx1"/>
                          </a:solidFill>
                          <a:effectLst/>
                        </a:rPr>
                        <a:t>Convention </a:t>
                      </a:r>
                      <a:r>
                        <a:rPr lang="fr-FR" sz="1400" dirty="0">
                          <a:solidFill>
                            <a:schemeClr val="tx1"/>
                          </a:solidFill>
                          <a:effectLst/>
                        </a:rPr>
                        <a:t>de Bamako sur les mouvements transfrontières de déchets dangereux</a:t>
                      </a:r>
                      <a:endParaRPr lang="fr-FR"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2" marR="685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57200" algn="just">
                        <a:lnSpc>
                          <a:spcPct val="107000"/>
                        </a:lnSpc>
                        <a:spcAft>
                          <a:spcPts val="0"/>
                        </a:spcAft>
                      </a:pPr>
                      <a:r>
                        <a:rPr lang="fr-FR" sz="1400" dirty="0">
                          <a:solidFill>
                            <a:schemeClr val="tx1"/>
                          </a:solidFill>
                          <a:effectLst/>
                        </a:rPr>
                        <a:t> </a:t>
                      </a:r>
                    </a:p>
                    <a:p>
                      <a:pPr marL="457200" algn="just">
                        <a:lnSpc>
                          <a:spcPct val="107000"/>
                        </a:lnSpc>
                        <a:spcAft>
                          <a:spcPts val="0"/>
                        </a:spcAft>
                      </a:pPr>
                      <a:r>
                        <a:rPr lang="fr-FR" sz="1400" dirty="0">
                          <a:solidFill>
                            <a:schemeClr val="tx1"/>
                          </a:solidFill>
                          <a:effectLst/>
                        </a:rPr>
                        <a:t> </a:t>
                      </a:r>
                    </a:p>
                    <a:p>
                      <a:pPr marL="457200" algn="just" defTabSz="914400" rtl="0" eaLnBrk="1" latinLnBrk="0" hangingPunct="1">
                        <a:lnSpc>
                          <a:spcPct val="107000"/>
                        </a:lnSpc>
                        <a:spcBef>
                          <a:spcPts val="1000"/>
                        </a:spcBef>
                        <a:spcAft>
                          <a:spcPts val="0"/>
                        </a:spcAft>
                      </a:pPr>
                      <a:r>
                        <a:rPr lang="fr-FR" sz="1400" kern="1200" dirty="0">
                          <a:solidFill>
                            <a:schemeClr val="tx1"/>
                          </a:solidFill>
                          <a:effectLst/>
                          <a:latin typeface="+mn-lt"/>
                          <a:ea typeface="+mn-ea"/>
                          <a:cs typeface="+mn-cs"/>
                        </a:rPr>
                        <a:t>30.01.1991</a:t>
                      </a:r>
                    </a:p>
                  </a:txBody>
                  <a:tcPr marL="68582" marR="685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57200" algn="just">
                        <a:lnSpc>
                          <a:spcPct val="107000"/>
                        </a:lnSpc>
                        <a:spcAft>
                          <a:spcPts val="0"/>
                        </a:spcAft>
                      </a:pPr>
                      <a:r>
                        <a:rPr lang="fr-FR" sz="1400" dirty="0">
                          <a:solidFill>
                            <a:schemeClr val="tx1"/>
                          </a:solidFill>
                          <a:effectLst/>
                        </a:rPr>
                        <a:t> </a:t>
                      </a:r>
                    </a:p>
                    <a:p>
                      <a:pPr marL="457200" algn="just">
                        <a:lnSpc>
                          <a:spcPct val="107000"/>
                        </a:lnSpc>
                        <a:spcAft>
                          <a:spcPts val="0"/>
                        </a:spcAft>
                      </a:pPr>
                      <a:r>
                        <a:rPr lang="fr-FR" sz="1400" dirty="0">
                          <a:solidFill>
                            <a:schemeClr val="tx1"/>
                          </a:solidFill>
                          <a:effectLst/>
                        </a:rPr>
                        <a:t> </a:t>
                      </a:r>
                    </a:p>
                    <a:p>
                      <a:pPr marL="457200" algn="just" defTabSz="914400" rtl="0" eaLnBrk="1" latinLnBrk="0" hangingPunct="1">
                        <a:lnSpc>
                          <a:spcPct val="107000"/>
                        </a:lnSpc>
                        <a:spcBef>
                          <a:spcPts val="1000"/>
                        </a:spcBef>
                        <a:spcAft>
                          <a:spcPts val="0"/>
                        </a:spcAft>
                      </a:pPr>
                      <a:r>
                        <a:rPr lang="fr-FR" sz="1400" kern="1200" dirty="0">
                          <a:solidFill>
                            <a:schemeClr val="tx1"/>
                          </a:solidFill>
                          <a:effectLst/>
                          <a:latin typeface="+mn-lt"/>
                          <a:ea typeface="+mn-ea"/>
                          <a:cs typeface="+mn-cs"/>
                        </a:rPr>
                        <a:t>27.07.1996  </a:t>
                      </a:r>
                    </a:p>
                  </a:txBody>
                  <a:tcPr marL="68582" marR="685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66694333"/>
                  </a:ext>
                </a:extLst>
              </a:tr>
            </a:tbl>
          </a:graphicData>
        </a:graphic>
      </p:graphicFrame>
    </p:spTree>
    <p:extLst>
      <p:ext uri="{BB962C8B-B14F-4D97-AF65-F5344CB8AC3E}">
        <p14:creationId xmlns:p14="http://schemas.microsoft.com/office/powerpoint/2010/main" val="35974529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2"/>
          <p:cNvSpPr>
            <a:spLocks noGrp="1"/>
          </p:cNvSpPr>
          <p:nvPr>
            <p:ph type="title"/>
          </p:nvPr>
        </p:nvSpPr>
        <p:spPr>
          <a:xfrm>
            <a:off x="953589" y="177801"/>
            <a:ext cx="9744891" cy="1117600"/>
          </a:xfrm>
        </p:spPr>
        <p:txBody>
          <a:bodyPr>
            <a:normAutofit/>
          </a:bodyPr>
          <a:lstStyle/>
          <a:p>
            <a:pPr algn="ctr"/>
            <a:r>
              <a:rPr lang="fr-FR" cap="none" dirty="0" smtClean="0">
                <a:solidFill>
                  <a:srgbClr val="0070C0"/>
                </a:solidFill>
                <a:latin typeface="Arial" panose="020B0604020202020204" pitchFamily="34" charset="0"/>
                <a:cs typeface="Arial" panose="020B0604020202020204" pitchFamily="34" charset="0"/>
              </a:rPr>
              <a:t> </a:t>
            </a:r>
            <a:r>
              <a:rPr lang="fr-FR" cap="none" dirty="0">
                <a:solidFill>
                  <a:srgbClr val="0070C0"/>
                </a:solidFill>
                <a:latin typeface="Arial" panose="020B0604020202020204" pitchFamily="34" charset="0"/>
                <a:cs typeface="Arial" panose="020B0604020202020204" pitchFamily="34" charset="0"/>
              </a:rPr>
              <a:t>E</a:t>
            </a:r>
            <a:r>
              <a:rPr lang="fr-FR" cap="none" dirty="0" smtClean="0">
                <a:solidFill>
                  <a:srgbClr val="0070C0"/>
                </a:solidFill>
                <a:latin typeface="Arial" panose="020B0604020202020204" pitchFamily="34" charset="0"/>
                <a:cs typeface="Arial" panose="020B0604020202020204" pitchFamily="34" charset="0"/>
              </a:rPr>
              <a:t>tat de mise en œuvre des conventions </a:t>
            </a:r>
            <a:r>
              <a:rPr lang="fr-FR" dirty="0" smtClean="0">
                <a:solidFill>
                  <a:srgbClr val="0070C0"/>
                </a:solidFill>
                <a:latin typeface="Arial" panose="020B0604020202020204" pitchFamily="34" charset="0"/>
                <a:cs typeface="Arial" panose="020B0604020202020204" pitchFamily="34" charset="0"/>
              </a:rPr>
              <a:t>2</a:t>
            </a:r>
            <a:endParaRPr lang="fr-FR" dirty="0">
              <a:solidFill>
                <a:srgbClr val="0070C0"/>
              </a:solidFill>
              <a:latin typeface="Arial" panose="020B0604020202020204" pitchFamily="34" charset="0"/>
              <a:cs typeface="Arial" panose="020B0604020202020204" pitchFamily="34" charset="0"/>
            </a:endParaRPr>
          </a:p>
        </p:txBody>
      </p:sp>
      <p:sp>
        <p:nvSpPr>
          <p:cNvPr id="7" name="Rectangle 1"/>
          <p:cNvSpPr>
            <a:spLocks noChangeArrowheads="1"/>
          </p:cNvSpPr>
          <p:nvPr/>
        </p:nvSpPr>
        <p:spPr bwMode="auto">
          <a:xfrm>
            <a:off x="1658912" y="1605430"/>
            <a:ext cx="8904157" cy="5196947"/>
          </a:xfrm>
          <a:prstGeom prst="rect">
            <a:avLst/>
          </a:prstGeom>
          <a:noFill/>
          <a:ln>
            <a:noFill/>
          </a:ln>
          <a:effectLst/>
          <a:extLst/>
        </p:spPr>
        <p:txBody>
          <a:bodyPr vert="horz" wrap="square" lIns="0" tIns="-17457" rIns="0" bIns="-17457" numCol="1" anchor="ctr" anchorCtr="0" compatLnSpc="1">
            <a:prstTxWarp prst="textNoShape">
              <a:avLst/>
            </a:prstTxWarp>
            <a:spAutoFit/>
          </a:bodyPr>
          <a:lstStyle/>
          <a:p>
            <a:r>
              <a:rPr lang="fr-FR" sz="2000" b="1" dirty="0">
                <a:solidFill>
                  <a:srgbClr val="993300"/>
                </a:solidFill>
                <a:effectLst>
                  <a:outerShdw blurRad="38100" dist="38100" dir="2700000" algn="tl">
                    <a:srgbClr val="000000">
                      <a:alpha val="43137"/>
                    </a:srgbClr>
                  </a:outerShdw>
                </a:effectLst>
              </a:rPr>
              <a:t>1</a:t>
            </a:r>
            <a:r>
              <a:rPr lang="fr-FR" sz="2000" b="1" dirty="0" smtClean="0">
                <a:solidFill>
                  <a:srgbClr val="993300"/>
                </a:solidFill>
                <a:effectLst>
                  <a:outerShdw blurRad="38100" dist="38100" dir="2700000" algn="tl">
                    <a:srgbClr val="000000">
                      <a:alpha val="43137"/>
                    </a:srgbClr>
                  </a:outerShdw>
                </a:effectLst>
              </a:rPr>
              <a:t>. </a:t>
            </a:r>
            <a:r>
              <a:rPr lang="fr-FR" sz="2000" b="1" dirty="0">
                <a:solidFill>
                  <a:srgbClr val="993300"/>
                </a:solidFill>
                <a:effectLst>
                  <a:outerShdw blurRad="38100" dist="38100" dir="2700000" algn="tl">
                    <a:srgbClr val="000000">
                      <a:alpha val="43137"/>
                    </a:srgbClr>
                  </a:outerShdw>
                </a:effectLst>
              </a:rPr>
              <a:t>Cadre institutionnel</a:t>
            </a:r>
          </a:p>
          <a:p>
            <a:endParaRPr lang="fr-FR" sz="2000" b="1" dirty="0">
              <a:solidFill>
                <a:srgbClr val="993300"/>
              </a:solidFill>
              <a:effectLst>
                <a:outerShdw blurRad="38100" dist="38100" dir="2700000" algn="tl">
                  <a:srgbClr val="000000">
                    <a:alpha val="43137"/>
                  </a:srgbClr>
                </a:outerShdw>
              </a:effectLst>
            </a:endParaRPr>
          </a:p>
          <a:p>
            <a:pPr algn="just">
              <a:buFont typeface="Arial" panose="020B0604020202020204" pitchFamily="34" charset="0"/>
              <a:buNone/>
              <a:defRPr/>
            </a:pPr>
            <a:r>
              <a:rPr lang="fr-FR" sz="2000" dirty="0"/>
              <a:t>Les points de contact officiels :</a:t>
            </a:r>
          </a:p>
          <a:p>
            <a:pPr algn="just">
              <a:buFont typeface="Arial" panose="020B0604020202020204" pitchFamily="34" charset="0"/>
              <a:buNone/>
              <a:defRPr/>
            </a:pPr>
            <a:endParaRPr lang="fr-FR" sz="2000" dirty="0"/>
          </a:p>
          <a:p>
            <a:pPr algn="just">
              <a:buFont typeface="Arial" pitchFamily="34" charset="0"/>
              <a:buChar char="•"/>
              <a:defRPr/>
            </a:pPr>
            <a:r>
              <a:rPr lang="fr-FR" sz="2000" dirty="0"/>
              <a:t> Ministre des Affaires Etrangères et de la Coopération.</a:t>
            </a:r>
          </a:p>
          <a:p>
            <a:pPr algn="just">
              <a:buFont typeface="Arial" pitchFamily="34" charset="0"/>
              <a:buChar char="•"/>
              <a:defRPr/>
            </a:pPr>
            <a:endParaRPr lang="fr-FR" sz="2000" dirty="0"/>
          </a:p>
          <a:p>
            <a:pPr algn="just">
              <a:buFont typeface="Arial" pitchFamily="34" charset="0"/>
              <a:buChar char="•"/>
              <a:defRPr/>
            </a:pPr>
            <a:r>
              <a:rPr lang="fr-FR" sz="2000" dirty="0"/>
              <a:t> Ministre de l’Environnement et de la Lutte Contre la Désertification.</a:t>
            </a:r>
          </a:p>
          <a:p>
            <a:pPr algn="just">
              <a:buFont typeface="Arial" panose="020B0604020202020204" pitchFamily="34" charset="0"/>
              <a:buNone/>
              <a:defRPr/>
            </a:pPr>
            <a:endParaRPr lang="fr-FR" sz="2000" dirty="0"/>
          </a:p>
          <a:p>
            <a:pPr algn="just">
              <a:buFont typeface="Arial" panose="020B0604020202020204" pitchFamily="34" charset="0"/>
              <a:buNone/>
              <a:defRPr/>
            </a:pPr>
            <a:r>
              <a:rPr lang="fr-FR" sz="2000" dirty="0"/>
              <a:t>Le tableau ci-après donne la répartition des institutions en fonction de leur attribution, et le rôle qu’elles peuvent jouer dans la mise en œuvre des conventions.</a:t>
            </a:r>
          </a:p>
          <a:p>
            <a:pPr algn="just">
              <a:buFont typeface="Arial" panose="020B0604020202020204" pitchFamily="34" charset="0"/>
              <a:buNone/>
              <a:defRPr/>
            </a:pPr>
            <a:endParaRPr lang="fr-FR" sz="2000" dirty="0"/>
          </a:p>
          <a:p>
            <a:pPr algn="just">
              <a:buFont typeface="Arial" panose="020B0604020202020204" pitchFamily="34" charset="0"/>
              <a:buNone/>
              <a:defRPr/>
            </a:pPr>
            <a:endParaRPr lang="fr-FR" sz="2000" dirty="0"/>
          </a:p>
          <a:p>
            <a:pPr algn="just">
              <a:buFont typeface="Arial" panose="020B0604020202020204" pitchFamily="34" charset="0"/>
              <a:buNone/>
              <a:defRPr/>
            </a:pPr>
            <a:endParaRPr lang="fr-FR" sz="2000" dirty="0"/>
          </a:p>
          <a:p>
            <a:pPr algn="just">
              <a:buFont typeface="Arial" panose="020B0604020202020204" pitchFamily="34" charset="0"/>
              <a:buNone/>
              <a:defRPr/>
            </a:pPr>
            <a:endParaRPr lang="fr-FR" sz="2000" dirty="0"/>
          </a:p>
          <a:p>
            <a:pPr algn="just">
              <a:buFont typeface="Arial" panose="020B0604020202020204" pitchFamily="34" charset="0"/>
              <a:buNone/>
              <a:defRPr/>
            </a:pPr>
            <a:endParaRPr lang="fr-FR" sz="2000" dirty="0"/>
          </a:p>
          <a:p>
            <a:endParaRPr lang="fr-FR" sz="2000" b="1" dirty="0">
              <a:solidFill>
                <a:srgbClr val="9933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186926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E2042F9DF8CF748A29D6F8112BC3EE1" ma:contentTypeVersion="15" ma:contentTypeDescription="Een nieuw document maken." ma:contentTypeScope="" ma:versionID="617115e897a90ad3282883c7777aaeab">
  <xsd:schema xmlns:xsd="http://www.w3.org/2001/XMLSchema" xmlns:xs="http://www.w3.org/2001/XMLSchema" xmlns:p="http://schemas.microsoft.com/office/2006/metadata/properties" xmlns:ns2="d4759117-efab-4e53-9b1c-5932afef2b5d" xmlns:ns3="eac3eda4-e0c8-4238-8a3d-3a564a656a5b" xmlns:ns4="f1bc5987-3fbb-47b0-b332-63c20303fa93" targetNamespace="http://schemas.microsoft.com/office/2006/metadata/properties" ma:root="true" ma:fieldsID="58135241dac201dd3234afa5a2aed12a" ns2:_="" ns3:_="" ns4:_="">
    <xsd:import namespace="d4759117-efab-4e53-9b1c-5932afef2b5d"/>
    <xsd:import namespace="eac3eda4-e0c8-4238-8a3d-3a564a656a5b"/>
    <xsd:import namespace="f1bc5987-3fbb-47b0-b332-63c20303fa9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4:SharedWithUsers" minOccurs="0"/>
                <xsd:element ref="ns4:SharedWithDetails" minOccurs="0"/>
                <xsd:element ref="ns2:MediaServiceDateTaken" minOccurs="0"/>
                <xsd:element ref="ns2:MediaServiceSearchProperties"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759117-efab-4e53-9b1c-5932afef2b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Afbeeldingtags" ma:readOnly="false" ma:fieldId="{5cf76f15-5ced-4ddc-b409-7134ff3c332f}" ma:taxonomyMulti="true" ma:sspId="f85d4054-6d0c-4709-aaf5-95c0f58b49e4"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ac3eda4-e0c8-4238-8a3d-3a564a656a5b"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bbb505a9-49d3-4294-be14-700b4545ad4f}" ma:internalName="TaxCatchAll" ma:showField="CatchAllData" ma:web="f1bc5987-3fbb-47b0-b332-63c20303fa9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1bc5987-3fbb-47b0-b332-63c20303fa93" elementFormDefault="qualified">
    <xsd:import namespace="http://schemas.microsoft.com/office/2006/documentManagement/types"/>
    <xsd:import namespace="http://schemas.microsoft.com/office/infopath/2007/PartnerControls"/>
    <xsd:element name="SharedWithUsers" ma:index="17"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4759117-efab-4e53-9b1c-5932afef2b5d">
      <Terms xmlns="http://schemas.microsoft.com/office/infopath/2007/PartnerControls"/>
    </lcf76f155ced4ddcb4097134ff3c332f>
    <TaxCatchAll xmlns="eac3eda4-e0c8-4238-8a3d-3a564a656a5b" xsi:nil="true"/>
  </documentManagement>
</p:properties>
</file>

<file path=customXml/itemProps1.xml><?xml version="1.0" encoding="utf-8"?>
<ds:datastoreItem xmlns:ds="http://schemas.openxmlformats.org/officeDocument/2006/customXml" ds:itemID="{92F8DFB7-67E7-499D-B644-0D03F8EE884B}"/>
</file>

<file path=customXml/itemProps2.xml><?xml version="1.0" encoding="utf-8"?>
<ds:datastoreItem xmlns:ds="http://schemas.openxmlformats.org/officeDocument/2006/customXml" ds:itemID="{C87DC424-3F2A-4ED8-8C98-683B32F9A969}"/>
</file>

<file path=customXml/itemProps3.xml><?xml version="1.0" encoding="utf-8"?>
<ds:datastoreItem xmlns:ds="http://schemas.openxmlformats.org/officeDocument/2006/customXml" ds:itemID="{73D8610C-DFB3-4677-AA1A-F0D29090E274}"/>
</file>

<file path=docProps/app.xml><?xml version="1.0" encoding="utf-8"?>
<Properties xmlns="http://schemas.openxmlformats.org/officeDocument/2006/extended-properties" xmlns:vt="http://schemas.openxmlformats.org/officeDocument/2006/docPropsVTypes">
  <Template>Wisp</Template>
  <TotalTime>1801</TotalTime>
  <Words>1660</Words>
  <Application>Microsoft Office PowerPoint</Application>
  <PresentationFormat>Grand écran</PresentationFormat>
  <Paragraphs>245</Paragraphs>
  <Slides>17</Slides>
  <Notes>6</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17</vt:i4>
      </vt:variant>
    </vt:vector>
  </HeadingPairs>
  <TitlesOfParts>
    <vt:vector size="27" baseType="lpstr">
      <vt:lpstr>ＭＳ Ｐゴシック</vt:lpstr>
      <vt:lpstr>Arial</vt:lpstr>
      <vt:lpstr>Arial Narrow</vt:lpstr>
      <vt:lpstr>Calibri</vt:lpstr>
      <vt:lpstr>Century Gothic</vt:lpstr>
      <vt:lpstr>Times New Roman</vt:lpstr>
      <vt:lpstr>Tw Cen MT</vt:lpstr>
      <vt:lpstr>Wingdings</vt:lpstr>
      <vt:lpstr>Wingdings 3</vt:lpstr>
      <vt:lpstr>Brin</vt:lpstr>
      <vt:lpstr>Atelier de renforcement de capacités en matière d’évaluation environnementale et sociale : Cas du secteur minier au Niger </vt:lpstr>
      <vt:lpstr>Plan </vt:lpstr>
      <vt:lpstr>INTRODUCTION</vt:lpstr>
      <vt:lpstr>Conventions et autres </vt:lpstr>
      <vt:lpstr>Conventions et autres </vt:lpstr>
      <vt:lpstr>  Ensemble, les Conventions de Bâle, de Rotterdam et de Stockholm   traitent tous les éléments clés de la gestion des produits chimiques dangereux « de l’usine à la décharge » </vt:lpstr>
      <vt:lpstr>Présentation PowerPoint</vt:lpstr>
      <vt:lpstr>Présentation PowerPoint</vt:lpstr>
      <vt:lpstr> Etat de mise en œuvre des conventions 2</vt:lpstr>
      <vt:lpstr>Présentation PowerPoint</vt:lpstr>
      <vt:lpstr>Présentation PowerPoint</vt:lpstr>
      <vt:lpstr>Présentation PowerPoint</vt:lpstr>
      <vt:lpstr>Présentation PowerPoint</vt:lpstr>
      <vt:lpstr>Présentation PowerPoint</vt:lpstr>
      <vt:lpstr>Présentation PowerPoint</vt:lpstr>
      <vt:lpstr>Conclusion</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MINISTERE DE L’ENVIRONNEMENT ET DE LA LUTTE CONTRE LA DESERTIFICATION Direction Générale du Développement Durable et des Normes Environnementales Direction des Normes et de la Prevention des Risques</dc:title>
  <dc:creator>HP-Pavilion</dc:creator>
  <cp:lastModifiedBy>HP-Pavilion</cp:lastModifiedBy>
  <cp:revision>98</cp:revision>
  <dcterms:created xsi:type="dcterms:W3CDTF">2021-05-04T10:23:27Z</dcterms:created>
  <dcterms:modified xsi:type="dcterms:W3CDTF">2022-09-29T07:56:33Z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0x010100AE2042F9DF8CF748A29D6F8112BC3EE1</vt:lpwstr>
  </property>
</Properties>
</file>